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60" r:id="rId4"/>
    <p:sldId id="290" r:id="rId5"/>
    <p:sldId id="262" r:id="rId6"/>
    <p:sldId id="261" r:id="rId7"/>
    <p:sldId id="259" r:id="rId8"/>
    <p:sldId id="282" r:id="rId9"/>
    <p:sldId id="277" r:id="rId10"/>
    <p:sldId id="291" r:id="rId11"/>
    <p:sldId id="292" r:id="rId12"/>
    <p:sldId id="283" r:id="rId13"/>
    <p:sldId id="286" r:id="rId14"/>
    <p:sldId id="278" r:id="rId15"/>
    <p:sldId id="279" r:id="rId16"/>
    <p:sldId id="280" r:id="rId17"/>
    <p:sldId id="274" r:id="rId18"/>
    <p:sldId id="273" r:id="rId19"/>
    <p:sldId id="275" r:id="rId20"/>
    <p:sldId id="264" r:id="rId21"/>
    <p:sldId id="265" r:id="rId22"/>
    <p:sldId id="266" r:id="rId23"/>
    <p:sldId id="284" r:id="rId24"/>
    <p:sldId id="267" r:id="rId25"/>
    <p:sldId id="285" r:id="rId26"/>
    <p:sldId id="268" r:id="rId27"/>
    <p:sldId id="269" r:id="rId28"/>
    <p:sldId id="270" r:id="rId29"/>
    <p:sldId id="272" r:id="rId30"/>
    <p:sldId id="289" r:id="rId31"/>
    <p:sldId id="263" r:id="rId32"/>
    <p:sldId id="287"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49" autoAdjust="0"/>
    <p:restoredTop sz="94660"/>
  </p:normalViewPr>
  <p:slideViewPr>
    <p:cSldViewPr>
      <p:cViewPr varScale="1">
        <p:scale>
          <a:sx n="69" d="100"/>
          <a:sy n="69" d="100"/>
        </p:scale>
        <p:origin x="-144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4"/>
    </p:cViewPr>
  </p:sorterViewPr>
  <p:notesViewPr>
    <p:cSldViewPr>
      <p:cViewPr varScale="1">
        <p:scale>
          <a:sx n="56" d="100"/>
          <a:sy n="56" d="100"/>
        </p:scale>
        <p:origin x="-282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7C1643-6019-409A-B4B1-FA7E4740D95A}" type="datetimeFigureOut">
              <a:rPr lang="en-US" smtClean="0"/>
              <a:t>5/2/2010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61F636-A23A-4EF3-8B2A-321FD4C344F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61F636-A23A-4EF3-8B2A-321FD4C344F3}" type="slidenum">
              <a:rPr lang="en-US" smtClean="0"/>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4DFE9E-2095-451C-A3AA-386C3B4770E4}" type="slidenum">
              <a:rPr lang="en-US"/>
              <a:pPr/>
              <a:t>17</a:t>
            </a:fld>
            <a:endParaRPr lang="en-US"/>
          </a:p>
        </p:txBody>
      </p:sp>
      <p:sp>
        <p:nvSpPr>
          <p:cNvPr id="819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47057B-B070-4E7E-8DA8-93229043DDD9}" type="slidenum">
              <a:rPr lang="en-US"/>
              <a:pPr/>
              <a:t>18</a:t>
            </a:fld>
            <a:endParaRPr lang="en-US"/>
          </a:p>
        </p:txBody>
      </p:sp>
      <p:sp>
        <p:nvSpPr>
          <p:cNvPr id="51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7EF9B0-9C1C-457B-8530-D8EDD6203B59}" type="slidenum">
              <a:rPr lang="en-US"/>
              <a:pPr/>
              <a:t>19</a:t>
            </a:fld>
            <a:endParaRPr lang="en-US"/>
          </a:p>
        </p:txBody>
      </p:sp>
      <p:sp>
        <p:nvSpPr>
          <p:cNvPr id="112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2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E12612-4C41-452E-8B50-7A1D669283D8}" type="slidenum">
              <a:rPr lang="en-US"/>
              <a:pPr/>
              <a:t>29</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98C764-EC24-4E41-A5EC-7186A9A92082}" type="datetimeFigureOut">
              <a:rPr lang="en-US" smtClean="0"/>
              <a:t>5/2/2010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29ACA-6645-426B-A4D1-0401C117650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98C764-EC24-4E41-A5EC-7186A9A92082}" type="datetimeFigureOut">
              <a:rPr lang="en-US" smtClean="0"/>
              <a:t>5/2/2010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29ACA-6645-426B-A4D1-0401C117650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98C764-EC24-4E41-A5EC-7186A9A92082}" type="datetimeFigureOut">
              <a:rPr lang="en-US" smtClean="0"/>
              <a:t>5/2/2010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29ACA-6645-426B-A4D1-0401C117650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98C764-EC24-4E41-A5EC-7186A9A92082}" type="datetimeFigureOut">
              <a:rPr lang="en-US" smtClean="0"/>
              <a:t>5/2/2010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29ACA-6645-426B-A4D1-0401C117650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98C764-EC24-4E41-A5EC-7186A9A92082}" type="datetimeFigureOut">
              <a:rPr lang="en-US" smtClean="0"/>
              <a:t>5/2/2010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29ACA-6645-426B-A4D1-0401C117650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98C764-EC24-4E41-A5EC-7186A9A92082}" type="datetimeFigureOut">
              <a:rPr lang="en-US" smtClean="0"/>
              <a:t>5/2/2010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C29ACA-6645-426B-A4D1-0401C117650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98C764-EC24-4E41-A5EC-7186A9A92082}" type="datetimeFigureOut">
              <a:rPr lang="en-US" smtClean="0"/>
              <a:t>5/2/2010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C29ACA-6645-426B-A4D1-0401C117650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98C764-EC24-4E41-A5EC-7186A9A92082}" type="datetimeFigureOut">
              <a:rPr lang="en-US" smtClean="0"/>
              <a:t>5/2/2010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C29ACA-6645-426B-A4D1-0401C117650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98C764-EC24-4E41-A5EC-7186A9A92082}" type="datetimeFigureOut">
              <a:rPr lang="en-US" smtClean="0"/>
              <a:t>5/2/2010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C29ACA-6645-426B-A4D1-0401C117650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98C764-EC24-4E41-A5EC-7186A9A92082}" type="datetimeFigureOut">
              <a:rPr lang="en-US" smtClean="0"/>
              <a:t>5/2/2010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C29ACA-6645-426B-A4D1-0401C117650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98C764-EC24-4E41-A5EC-7186A9A92082}" type="datetimeFigureOut">
              <a:rPr lang="en-US" smtClean="0"/>
              <a:t>5/2/2010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C29ACA-6645-426B-A4D1-0401C117650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98C764-EC24-4E41-A5EC-7186A9A92082}" type="datetimeFigureOut">
              <a:rPr lang="en-US" smtClean="0"/>
              <a:t>5/2/2010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29ACA-6645-426B-A4D1-0401C117650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ncmuseumofhistory.org/workshops/civilrights1/pope_vote.jpg" TargetMode="Externa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hyperlink" Target="http://ncmuseumofhistory.org/workshops/civilrights1/pope.jpg"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americanradioworks.publicradio.org/features/remembering/laws.html"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www.pbs.org/wnet/slavery/experience/legal/docs6.html"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townsendcenter.berkeley.edu/images/40_Acres.jpg" TargetMode="Externa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www.ashp.cuny.edu/video/images/up2-3C_Sharecropper.jp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www.ferris.edu/jimcrow/who/who_pages/082.htm" TargetMode="External"/><Relationship Id="rId3" Type="http://schemas.openxmlformats.org/officeDocument/2006/relationships/image" Target="../media/image19.jpeg"/><Relationship Id="rId7" Type="http://schemas.openxmlformats.org/officeDocument/2006/relationships/image" Target="../media/image21.jpeg"/><Relationship Id="rId2" Type="http://schemas.openxmlformats.org/officeDocument/2006/relationships/hyperlink" Target="http://img.search.com/thumb/2/21/Minstrel_PosterBillyVanWare.jpg/280px-Minstrel_PosterBillyVanWare.jpg" TargetMode="External"/><Relationship Id="rId1" Type="http://schemas.openxmlformats.org/officeDocument/2006/relationships/slideLayout" Target="../slideLayouts/slideLayout7.xml"/><Relationship Id="rId6" Type="http://schemas.openxmlformats.org/officeDocument/2006/relationships/hyperlink" Target="http://www.ferris.edu/jimcrow/zulu.jpg" TargetMode="External"/><Relationship Id="rId5" Type="http://schemas.openxmlformats.org/officeDocument/2006/relationships/image" Target="../media/image20.jpeg"/><Relationship Id="rId4" Type="http://schemas.openxmlformats.org/officeDocument/2006/relationships/hyperlink" Target="http://upload.wikimedia.org/wikipedia/commons/4/4d/1900s_SM_Coon_Coon_Coon.jpg" TargetMode="External"/><Relationship Id="rId9"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6.jpeg"/><Relationship Id="rId2" Type="http://schemas.openxmlformats.org/officeDocument/2006/relationships/hyperlink" Target="http://www.ferris.edu/jimcrow/who/who_pages/070.htm" TargetMode="External"/><Relationship Id="rId1" Type="http://schemas.openxmlformats.org/officeDocument/2006/relationships/slideLayout" Target="../slideLayouts/slideLayout7.xml"/><Relationship Id="rId6" Type="http://schemas.openxmlformats.org/officeDocument/2006/relationships/hyperlink" Target="http://www.ferris.edu/jimcrow/who/who_pages/092.htm" TargetMode="External"/><Relationship Id="rId5" Type="http://schemas.openxmlformats.org/officeDocument/2006/relationships/image" Target="../media/image25.png"/><Relationship Id="rId4" Type="http://schemas.openxmlformats.org/officeDocument/2006/relationships/hyperlink" Target="http://www.ferris.edu/jimcrow/who/who_pages/emmett.htm"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historicaldocuments.com/PlessyvFergusonlg.htm"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maxwell.syr.edu/plegal/scales/plessyvis.html"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maxwell.syr.edu/plegal/scales/plessyvis.html"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The%20%22Jim%20Crow%22%20figure%20was%20a%20fixture%20of%20the%20minstrel%20shows%20that%20toured%20the%20South;%20a%20white%20man%20made%20up%20as%20a%20black%20man%20sang%20and%20mimicked%20stereotypical%20behavior%20in%20the%20name%20of%20comedy." TargetMode="External"/><Relationship Id="rId1" Type="http://schemas.openxmlformats.org/officeDocument/2006/relationships/slideLayout" Target="../slideLayouts/slideLayout7.xml"/><Relationship Id="rId5" Type="http://schemas.openxmlformats.org/officeDocument/2006/relationships/hyperlink" Target="http://americanradioworks.publicradio.org/features/remembering/rafiles/gratton.ram" TargetMode="External"/><Relationship Id="rId4" Type="http://schemas.openxmlformats.org/officeDocument/2006/relationships/hyperlink" Target="http://americanradioworks.publicradio.org/features/remembering/rafiles/jim_crow_song.ra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End of Slavery &amp; Jim Crow</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normAutofit/>
          </a:bodyPr>
          <a:lstStyle/>
          <a:p>
            <a:r>
              <a:rPr lang="en-US" dirty="0" smtClean="0"/>
              <a:t>Poll tax</a:t>
            </a:r>
            <a:endParaRPr lang="en-US" dirty="0"/>
          </a:p>
        </p:txBody>
      </p:sp>
      <p:sp>
        <p:nvSpPr>
          <p:cNvPr id="3" name="Content Placeholder 2"/>
          <p:cNvSpPr>
            <a:spLocks noGrp="1"/>
          </p:cNvSpPr>
          <p:nvPr>
            <p:ph sz="half" idx="1"/>
          </p:nvPr>
        </p:nvSpPr>
        <p:spPr>
          <a:xfrm>
            <a:off x="457200" y="4724400"/>
            <a:ext cx="8229600" cy="1401763"/>
          </a:xfrm>
        </p:spPr>
        <p:txBody>
          <a:bodyPr/>
          <a:lstStyle/>
          <a:p>
            <a:r>
              <a:rPr lang="en-US" dirty="0" smtClean="0"/>
              <a:t>Requiring voters to pay a tax to be able to vote</a:t>
            </a:r>
          </a:p>
          <a:p>
            <a:r>
              <a:rPr lang="en-US" dirty="0" smtClean="0"/>
              <a:t>Most blacks were poor and could not afford this</a:t>
            </a:r>
            <a:endParaRPr lang="en-US" dirty="0"/>
          </a:p>
        </p:txBody>
      </p:sp>
      <p:pic>
        <p:nvPicPr>
          <p:cNvPr id="5" name="Content Placeholder 4" descr="poll-tax-reciept.jpg"/>
          <p:cNvPicPr>
            <a:picLocks noGrp="1" noChangeAspect="1"/>
          </p:cNvPicPr>
          <p:nvPr>
            <p:ph sz="half" idx="2"/>
          </p:nvPr>
        </p:nvPicPr>
        <p:blipFill>
          <a:blip r:embed="rId2" cstate="print"/>
          <a:stretch>
            <a:fillRect/>
          </a:stretch>
        </p:blipFill>
        <p:spPr>
          <a:xfrm>
            <a:off x="1219200" y="685800"/>
            <a:ext cx="6582436" cy="33528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Literacy Test</a:t>
            </a:r>
            <a:endParaRPr lang="en-US" dirty="0"/>
          </a:p>
        </p:txBody>
      </p:sp>
      <p:pic>
        <p:nvPicPr>
          <p:cNvPr id="5" name="Content Placeholder 4" descr="Literacy test 2.jpg"/>
          <p:cNvPicPr>
            <a:picLocks noGrp="1" noChangeAspect="1"/>
          </p:cNvPicPr>
          <p:nvPr>
            <p:ph sz="half" idx="1"/>
          </p:nvPr>
        </p:nvPicPr>
        <p:blipFill>
          <a:blip r:embed="rId2" cstate="print"/>
          <a:stretch>
            <a:fillRect/>
          </a:stretch>
        </p:blipFill>
        <p:spPr>
          <a:xfrm>
            <a:off x="228600" y="1371600"/>
            <a:ext cx="4419600" cy="5439508"/>
          </a:xfrm>
        </p:spPr>
      </p:pic>
      <p:sp>
        <p:nvSpPr>
          <p:cNvPr id="4" name="Content Placeholder 3"/>
          <p:cNvSpPr>
            <a:spLocks noGrp="1"/>
          </p:cNvSpPr>
          <p:nvPr>
            <p:ph sz="half" idx="2"/>
          </p:nvPr>
        </p:nvSpPr>
        <p:spPr/>
        <p:txBody>
          <a:bodyPr/>
          <a:lstStyle/>
          <a:p>
            <a:r>
              <a:rPr lang="en-US" dirty="0" smtClean="0"/>
              <a:t>Tests that required voters to be able to read or write certain information to be able to vote</a:t>
            </a:r>
          </a:p>
          <a:p>
            <a:r>
              <a:rPr lang="en-US" dirty="0" smtClean="0"/>
              <a:t>This was bad because many blacks didn't know how to read that well</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4724400" y="457200"/>
            <a:ext cx="4419600" cy="1187450"/>
          </a:xfrm>
          <a:prstGeom prst="rect">
            <a:avLst/>
          </a:prstGeom>
          <a:noFill/>
          <a:ln w="9525">
            <a:noFill/>
            <a:miter lim="800000"/>
            <a:headEnd/>
            <a:tailEnd/>
          </a:ln>
          <a:effectLst/>
        </p:spPr>
        <p:txBody>
          <a:bodyPr>
            <a:spAutoFit/>
          </a:bodyPr>
          <a:lstStyle/>
          <a:p>
            <a:pPr>
              <a:spcBef>
                <a:spcPct val="50000"/>
              </a:spcBef>
              <a:buFontTx/>
              <a:buChar char="•"/>
            </a:pPr>
            <a:r>
              <a:rPr lang="en-US" sz="2400" dirty="0">
                <a:latin typeface="Times New Roman" pitchFamily="18" charset="0"/>
              </a:rPr>
              <a:t> In order to help poor, illiterate whites to vote, a grandfather clause was passed. </a:t>
            </a:r>
          </a:p>
        </p:txBody>
      </p:sp>
      <p:sp>
        <p:nvSpPr>
          <p:cNvPr id="5123" name="Rectangle 3"/>
          <p:cNvSpPr>
            <a:spLocks noChangeArrowheads="1"/>
          </p:cNvSpPr>
          <p:nvPr/>
        </p:nvSpPr>
        <p:spPr bwMode="auto">
          <a:xfrm>
            <a:off x="4648200" y="-73025"/>
            <a:ext cx="4495800" cy="457200"/>
          </a:xfrm>
          <a:prstGeom prst="rect">
            <a:avLst/>
          </a:prstGeom>
          <a:noFill/>
          <a:ln w="9525">
            <a:noFill/>
            <a:miter lim="800000"/>
            <a:headEnd/>
            <a:tailEnd/>
          </a:ln>
          <a:effectLst/>
        </p:spPr>
        <p:txBody>
          <a:bodyPr>
            <a:spAutoFit/>
          </a:bodyPr>
          <a:lstStyle/>
          <a:p>
            <a:pPr algn="ctr">
              <a:spcBef>
                <a:spcPct val="50000"/>
              </a:spcBef>
            </a:pPr>
            <a:r>
              <a:rPr lang="en-US" sz="2400" b="1" u="sng"/>
              <a:t>Grandfather Clause</a:t>
            </a:r>
          </a:p>
        </p:txBody>
      </p:sp>
      <p:pic>
        <p:nvPicPr>
          <p:cNvPr id="5125" name="Picture 5" descr="pope_vote">
            <a:hlinkClick r:id="rId2"/>
          </p:cNvPr>
          <p:cNvPicPr>
            <a:picLocks noChangeAspect="1" noChangeArrowheads="1"/>
          </p:cNvPicPr>
          <p:nvPr/>
        </p:nvPicPr>
        <p:blipFill>
          <a:blip r:embed="rId3" cstate="print"/>
          <a:srcRect l="8081" r="9764"/>
          <a:stretch>
            <a:fillRect/>
          </a:stretch>
        </p:blipFill>
        <p:spPr bwMode="auto">
          <a:xfrm>
            <a:off x="0" y="0"/>
            <a:ext cx="4648200" cy="6858000"/>
          </a:xfrm>
          <a:prstGeom prst="rect">
            <a:avLst/>
          </a:prstGeom>
          <a:noFill/>
        </p:spPr>
      </p:pic>
      <p:sp>
        <p:nvSpPr>
          <p:cNvPr id="5126" name="Text Box 6"/>
          <p:cNvSpPr txBox="1">
            <a:spLocks noChangeArrowheads="1"/>
          </p:cNvSpPr>
          <p:nvPr/>
        </p:nvSpPr>
        <p:spPr bwMode="auto">
          <a:xfrm>
            <a:off x="4648200" y="4756150"/>
            <a:ext cx="4495800" cy="2101850"/>
          </a:xfrm>
          <a:prstGeom prst="rect">
            <a:avLst/>
          </a:prstGeom>
          <a:noFill/>
          <a:ln w="9525">
            <a:noFill/>
            <a:miter lim="800000"/>
            <a:headEnd/>
            <a:tailEnd/>
          </a:ln>
          <a:effectLst/>
        </p:spPr>
        <p:txBody>
          <a:bodyPr>
            <a:spAutoFit/>
          </a:bodyPr>
          <a:lstStyle/>
          <a:p>
            <a:pPr>
              <a:spcBef>
                <a:spcPct val="50000"/>
              </a:spcBef>
            </a:pPr>
            <a:r>
              <a:rPr lang="en-US" sz="2200" i="1">
                <a:latin typeface="Times New Roman" pitchFamily="18" charset="0"/>
              </a:rPr>
              <a:t>Dr. Manassa Thomas Pope was able to receive a voter registration card because his parents had been freed prior to 1867. He was one of only seven black voters in Raleigh and one of 31 in all of Wake County, NC.</a:t>
            </a:r>
          </a:p>
        </p:txBody>
      </p:sp>
      <p:pic>
        <p:nvPicPr>
          <p:cNvPr id="5128" name="Picture 8" descr="pope">
            <a:hlinkClick r:id="rId4"/>
          </p:cNvPr>
          <p:cNvPicPr>
            <a:picLocks noChangeAspect="1" noChangeArrowheads="1"/>
          </p:cNvPicPr>
          <p:nvPr/>
        </p:nvPicPr>
        <p:blipFill>
          <a:blip r:embed="rId5" cstate="print"/>
          <a:srcRect/>
          <a:stretch>
            <a:fillRect/>
          </a:stretch>
        </p:blipFill>
        <p:spPr bwMode="auto">
          <a:xfrm>
            <a:off x="0" y="4105275"/>
            <a:ext cx="1847850" cy="2752725"/>
          </a:xfrm>
          <a:prstGeom prst="rect">
            <a:avLst/>
          </a:prstGeom>
          <a:noFill/>
        </p:spPr>
      </p:pic>
      <p:sp>
        <p:nvSpPr>
          <p:cNvPr id="5129" name="Text Box 9"/>
          <p:cNvSpPr txBox="1">
            <a:spLocks noChangeArrowheads="1"/>
          </p:cNvSpPr>
          <p:nvPr/>
        </p:nvSpPr>
        <p:spPr bwMode="auto">
          <a:xfrm>
            <a:off x="4648200" y="1828800"/>
            <a:ext cx="4495800" cy="1552575"/>
          </a:xfrm>
          <a:prstGeom prst="rect">
            <a:avLst/>
          </a:prstGeom>
          <a:noFill/>
          <a:ln w="9525">
            <a:noFill/>
            <a:miter lim="800000"/>
            <a:headEnd/>
            <a:tailEnd/>
          </a:ln>
          <a:effectLst/>
        </p:spPr>
        <p:txBody>
          <a:bodyPr>
            <a:spAutoFit/>
          </a:bodyPr>
          <a:lstStyle/>
          <a:p>
            <a:pPr>
              <a:spcBef>
                <a:spcPct val="50000"/>
              </a:spcBef>
              <a:buFontTx/>
              <a:buChar char="•"/>
            </a:pPr>
            <a:r>
              <a:rPr lang="en-US" sz="2400" dirty="0">
                <a:latin typeface="Times New Roman" pitchFamily="18" charset="0"/>
              </a:rPr>
              <a:t> It stated that if a voter’s father or grandfather was eligible to vote on January 1, 1867, they did not have to take a literacy test. </a:t>
            </a:r>
          </a:p>
        </p:txBody>
      </p:sp>
      <p:sp>
        <p:nvSpPr>
          <p:cNvPr id="5130" name="Text Box 10"/>
          <p:cNvSpPr txBox="1">
            <a:spLocks noChangeArrowheads="1"/>
          </p:cNvSpPr>
          <p:nvPr/>
        </p:nvSpPr>
        <p:spPr bwMode="auto">
          <a:xfrm>
            <a:off x="4648200" y="3505200"/>
            <a:ext cx="4495800" cy="822325"/>
          </a:xfrm>
          <a:prstGeom prst="rect">
            <a:avLst/>
          </a:prstGeom>
          <a:noFill/>
          <a:ln w="9525">
            <a:noFill/>
            <a:miter lim="800000"/>
            <a:headEnd/>
            <a:tailEnd/>
          </a:ln>
          <a:effectLst/>
        </p:spPr>
        <p:txBody>
          <a:bodyPr>
            <a:spAutoFit/>
          </a:bodyPr>
          <a:lstStyle/>
          <a:p>
            <a:pPr>
              <a:spcBef>
                <a:spcPct val="50000"/>
              </a:spcBef>
              <a:buFontTx/>
              <a:buChar char="•"/>
            </a:pPr>
            <a:r>
              <a:rPr lang="en-US" sz="2400" dirty="0">
                <a:latin typeface="Times New Roman" pitchFamily="18" charset="0"/>
              </a:rPr>
              <a:t>This allowed whites to vote, but not freedmen.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ox(in)">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ox(in)">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129"/>
                                        </p:tgtEl>
                                        <p:attrNameLst>
                                          <p:attrName>style.visibility</p:attrName>
                                        </p:attrNameLst>
                                      </p:cBhvr>
                                      <p:to>
                                        <p:strVal val="visible"/>
                                      </p:to>
                                    </p:set>
                                    <p:animEffect transition="in" filter="box(in)">
                                      <p:cBhvr>
                                        <p:cTn id="17" dur="500"/>
                                        <p:tgtEl>
                                          <p:spTgt spid="512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130"/>
                                        </p:tgtEl>
                                        <p:attrNameLst>
                                          <p:attrName>style.visibility</p:attrName>
                                        </p:attrNameLst>
                                      </p:cBhvr>
                                      <p:to>
                                        <p:strVal val="visible"/>
                                      </p:to>
                                    </p:set>
                                    <p:animEffect transition="in" filter="blinds(horizontal)">
                                      <p:cBhvr>
                                        <p:cTn id="22" dur="500"/>
                                        <p:tgtEl>
                                          <p:spTgt spid="513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5125"/>
                                        </p:tgtEl>
                                        <p:attrNameLst>
                                          <p:attrName>style.visibility</p:attrName>
                                        </p:attrNameLst>
                                      </p:cBhvr>
                                      <p:to>
                                        <p:strVal val="visible"/>
                                      </p:to>
                                    </p:set>
                                    <p:animEffect transition="in" filter="strips(downLeft)">
                                      <p:cBhvr>
                                        <p:cTn id="27" dur="500"/>
                                        <p:tgtEl>
                                          <p:spTgt spid="512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126"/>
                                        </p:tgtEl>
                                        <p:attrNameLst>
                                          <p:attrName>style.visibility</p:attrName>
                                        </p:attrNameLst>
                                      </p:cBhvr>
                                      <p:to>
                                        <p:strVal val="visible"/>
                                      </p:to>
                                    </p:set>
                                    <p:animEffect transition="in" filter="box(in)">
                                      <p:cBhvr>
                                        <p:cTn id="32" dur="500"/>
                                        <p:tgtEl>
                                          <p:spTgt spid="5126"/>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5128"/>
                                        </p:tgtEl>
                                        <p:attrNameLst>
                                          <p:attrName>style.visibility</p:attrName>
                                        </p:attrNameLst>
                                      </p:cBhvr>
                                      <p:to>
                                        <p:strVal val="visible"/>
                                      </p:to>
                                    </p:set>
                                    <p:animEffect transition="in" filter="checkerboard(across)">
                                      <p:cBhvr>
                                        <p:cTn id="37"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p:bldP spid="5126" grpId="0"/>
      <p:bldP spid="5129" grpId="0"/>
      <p:bldP spid="51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ext Box 6"/>
          <p:cNvSpPr txBox="1">
            <a:spLocks noChangeArrowheads="1"/>
          </p:cNvSpPr>
          <p:nvPr/>
        </p:nvSpPr>
        <p:spPr bwMode="auto">
          <a:xfrm>
            <a:off x="0" y="0"/>
            <a:ext cx="9144000" cy="457200"/>
          </a:xfrm>
          <a:prstGeom prst="rect">
            <a:avLst/>
          </a:prstGeom>
          <a:noFill/>
          <a:ln w="9525">
            <a:noFill/>
            <a:miter lim="800000"/>
            <a:headEnd/>
            <a:tailEnd/>
          </a:ln>
          <a:effectLst/>
        </p:spPr>
        <p:txBody>
          <a:bodyPr>
            <a:spAutoFit/>
          </a:bodyPr>
          <a:lstStyle/>
          <a:p>
            <a:pPr algn="ctr">
              <a:spcBef>
                <a:spcPct val="50000"/>
              </a:spcBef>
            </a:pPr>
            <a:r>
              <a:rPr lang="en-US" sz="2400" b="1">
                <a:hlinkClick r:id="rId2"/>
              </a:rPr>
              <a:t>Sample Jim Crow Laws </a:t>
            </a:r>
            <a:endParaRPr lang="en-US" sz="2400" b="1"/>
          </a:p>
        </p:txBody>
      </p:sp>
      <p:sp>
        <p:nvSpPr>
          <p:cNvPr id="17415" name="Rectangle 7"/>
          <p:cNvSpPr>
            <a:spLocks noChangeArrowheads="1"/>
          </p:cNvSpPr>
          <p:nvPr/>
        </p:nvSpPr>
        <p:spPr bwMode="auto">
          <a:xfrm>
            <a:off x="0" y="581025"/>
            <a:ext cx="9144000" cy="822325"/>
          </a:xfrm>
          <a:prstGeom prst="rect">
            <a:avLst/>
          </a:prstGeom>
          <a:noFill/>
          <a:ln w="9525">
            <a:noFill/>
            <a:miter lim="800000"/>
            <a:headEnd/>
            <a:tailEnd/>
          </a:ln>
          <a:effectLst/>
        </p:spPr>
        <p:txBody>
          <a:bodyPr anchor="ctr">
            <a:spAutoFit/>
          </a:bodyPr>
          <a:lstStyle/>
          <a:p>
            <a:r>
              <a:rPr lang="en-US" sz="2400" b="1">
                <a:latin typeface="Times New Roman" pitchFamily="18" charset="0"/>
              </a:rPr>
              <a:t>Florida</a:t>
            </a:r>
            <a:r>
              <a:rPr lang="en-US" sz="2400">
                <a:latin typeface="Times New Roman" pitchFamily="18" charset="0"/>
              </a:rPr>
              <a:t>: The schools for white children and the schools for negro children shall be conducted separately. </a:t>
            </a:r>
          </a:p>
        </p:txBody>
      </p:sp>
      <p:sp>
        <p:nvSpPr>
          <p:cNvPr id="17417" name="Text Box 9"/>
          <p:cNvSpPr txBox="1">
            <a:spLocks noChangeArrowheads="1"/>
          </p:cNvSpPr>
          <p:nvPr/>
        </p:nvSpPr>
        <p:spPr bwMode="auto">
          <a:xfrm>
            <a:off x="0" y="1447800"/>
            <a:ext cx="9144000" cy="118745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Virginia</a:t>
            </a:r>
            <a:r>
              <a:rPr lang="en-US" sz="2400">
                <a:latin typeface="Times New Roman" pitchFamily="18" charset="0"/>
              </a:rPr>
              <a:t>: Any public hall, theatre, opera house, motion picture show or place of public entertainment which is attended by both white and colored persons shall separate the white race and the colored race. </a:t>
            </a:r>
          </a:p>
        </p:txBody>
      </p:sp>
      <p:sp>
        <p:nvSpPr>
          <p:cNvPr id="17418" name="Text Box 10"/>
          <p:cNvSpPr txBox="1">
            <a:spLocks noChangeArrowheads="1"/>
          </p:cNvSpPr>
          <p:nvPr/>
        </p:nvSpPr>
        <p:spPr bwMode="auto">
          <a:xfrm>
            <a:off x="0" y="2667000"/>
            <a:ext cx="9144000" cy="118745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Maryland:</a:t>
            </a:r>
            <a:r>
              <a:rPr lang="en-US" sz="2400">
                <a:latin typeface="Times New Roman" pitchFamily="18" charset="0"/>
              </a:rPr>
              <a:t> All railroad companies are hereby required to provide separate cars or coaches for the travel and transportation of the white and colored passengers.</a:t>
            </a:r>
            <a:r>
              <a:rPr lang="en-US" sz="2200">
                <a:latin typeface="Times New Roman" pitchFamily="18" charset="0"/>
              </a:rPr>
              <a:t> </a:t>
            </a:r>
          </a:p>
        </p:txBody>
      </p:sp>
      <p:sp>
        <p:nvSpPr>
          <p:cNvPr id="17419" name="Text Box 11"/>
          <p:cNvSpPr txBox="1">
            <a:spLocks noChangeArrowheads="1"/>
          </p:cNvSpPr>
          <p:nvPr/>
        </p:nvSpPr>
        <p:spPr bwMode="auto">
          <a:xfrm>
            <a:off x="0" y="3810000"/>
            <a:ext cx="9144000" cy="1552575"/>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Louisiana</a:t>
            </a:r>
            <a:r>
              <a:rPr lang="en-US" sz="2400">
                <a:latin typeface="Times New Roman" pitchFamily="18" charset="0"/>
              </a:rPr>
              <a:t>: Any person...who shall rent any part of any such building to a negro person or a negro family when such building is already in whole or in part in occupancy by a white person or white family shall be guilty of a misdemeanor.</a:t>
            </a:r>
            <a:r>
              <a:rPr lang="en-US" sz="2200">
                <a:latin typeface="Times New Roman" pitchFamily="18" charset="0"/>
              </a:rPr>
              <a:t> </a:t>
            </a:r>
          </a:p>
        </p:txBody>
      </p:sp>
      <p:sp>
        <p:nvSpPr>
          <p:cNvPr id="17420" name="Text Box 12"/>
          <p:cNvSpPr txBox="1">
            <a:spLocks noChangeArrowheads="1"/>
          </p:cNvSpPr>
          <p:nvPr/>
        </p:nvSpPr>
        <p:spPr bwMode="auto">
          <a:xfrm>
            <a:off x="0" y="5410200"/>
            <a:ext cx="9144000" cy="118745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Florida</a:t>
            </a:r>
            <a:r>
              <a:rPr lang="en-US" sz="2400">
                <a:latin typeface="Times New Roman" pitchFamily="18" charset="0"/>
              </a:rPr>
              <a:t>: All marriages between a white person and a negro, or between a white person and a person of negro descent to the fourth generation inclusive, are hereby forever prohibited.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box(in)">
                                      <p:cBhvr>
                                        <p:cTn id="7" dur="500"/>
                                        <p:tgtEl>
                                          <p:spTgt spid="174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415"/>
                                        </p:tgtEl>
                                        <p:attrNameLst>
                                          <p:attrName>style.visibility</p:attrName>
                                        </p:attrNameLst>
                                      </p:cBhvr>
                                      <p:to>
                                        <p:strVal val="visible"/>
                                      </p:to>
                                    </p:set>
                                    <p:animEffect transition="in" filter="blinds(horizontal)">
                                      <p:cBhvr>
                                        <p:cTn id="12" dur="500"/>
                                        <p:tgtEl>
                                          <p:spTgt spid="174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417">
                                            <p:txEl>
                                              <p:pRg st="0" end="0"/>
                                            </p:txEl>
                                          </p:spTgt>
                                        </p:tgtEl>
                                        <p:attrNameLst>
                                          <p:attrName>style.visibility</p:attrName>
                                        </p:attrNameLst>
                                      </p:cBhvr>
                                      <p:to>
                                        <p:strVal val="visible"/>
                                      </p:to>
                                    </p:set>
                                    <p:animEffect transition="in" filter="blinds(horizontal)">
                                      <p:cBhvr>
                                        <p:cTn id="17" dur="500"/>
                                        <p:tgtEl>
                                          <p:spTgt spid="174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7418">
                                            <p:txEl>
                                              <p:pRg st="0" end="0"/>
                                            </p:txEl>
                                          </p:spTgt>
                                        </p:tgtEl>
                                        <p:attrNameLst>
                                          <p:attrName>style.visibility</p:attrName>
                                        </p:attrNameLst>
                                      </p:cBhvr>
                                      <p:to>
                                        <p:strVal val="visible"/>
                                      </p:to>
                                    </p:set>
                                    <p:animEffect transition="in" filter="blinds(horizontal)">
                                      <p:cBhvr>
                                        <p:cTn id="22" dur="500"/>
                                        <p:tgtEl>
                                          <p:spTgt spid="174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419"/>
                                        </p:tgtEl>
                                        <p:attrNameLst>
                                          <p:attrName>style.visibility</p:attrName>
                                        </p:attrNameLst>
                                      </p:cBhvr>
                                      <p:to>
                                        <p:strVal val="visible"/>
                                      </p:to>
                                    </p:set>
                                    <p:animEffect transition="in" filter="blinds(horizontal)">
                                      <p:cBhvr>
                                        <p:cTn id="27" dur="500"/>
                                        <p:tgtEl>
                                          <p:spTgt spid="174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7420"/>
                                        </p:tgtEl>
                                        <p:attrNameLst>
                                          <p:attrName>style.visibility</p:attrName>
                                        </p:attrNameLst>
                                      </p:cBhvr>
                                      <p:to>
                                        <p:strVal val="visible"/>
                                      </p:to>
                                    </p:set>
                                    <p:animEffect transition="in" filter="blinds(horizontal)">
                                      <p:cBhvr>
                                        <p:cTn id="32" dur="500"/>
                                        <p:tgtEl>
                                          <p:spTgt spid="17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P spid="17415" grpId="0"/>
      <p:bldP spid="17419" grpId="0"/>
      <p:bldP spid="174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0" y="5060950"/>
            <a:ext cx="9144000" cy="1797050"/>
          </a:xfrm>
          <a:prstGeom prst="rect">
            <a:avLst/>
          </a:prstGeom>
          <a:noFill/>
          <a:ln w="9525">
            <a:noFill/>
            <a:miter lim="800000"/>
            <a:headEnd/>
            <a:tailEnd/>
          </a:ln>
          <a:effectLst/>
        </p:spPr>
        <p:txBody>
          <a:bodyPr>
            <a:spAutoFit/>
          </a:bodyPr>
          <a:lstStyle/>
          <a:p>
            <a:pPr>
              <a:spcBef>
                <a:spcPct val="50000"/>
              </a:spcBef>
            </a:pPr>
            <a:r>
              <a:rPr lang="en-US" sz="2400" b="1"/>
              <a:t>Section 6</a:t>
            </a:r>
            <a:r>
              <a:rPr lang="en-US" sz="2400"/>
              <a:t>.</a:t>
            </a:r>
            <a:r>
              <a:rPr lang="en-US" sz="2200">
                <a:latin typeface="Times New Roman" pitchFamily="18" charset="0"/>
              </a:rPr>
              <a:t> </a:t>
            </a:r>
            <a:r>
              <a:rPr lang="en-US" sz="2200"/>
              <a:t>All contracts for labor made with freedmen, free negroes and mulattoes for a longer period than one month shall be in writing…and if the laborer shall quit the service of the employer before the expiration of his term of service, without good cause, he shall </a:t>
            </a:r>
            <a:r>
              <a:rPr lang="en-US" sz="2200" b="1" i="1"/>
              <a:t>forfeit his wages</a:t>
            </a:r>
            <a:r>
              <a:rPr lang="en-US" sz="2200"/>
              <a:t> for that year up to the time of quitting. </a:t>
            </a:r>
          </a:p>
        </p:txBody>
      </p:sp>
      <p:sp>
        <p:nvSpPr>
          <p:cNvPr id="8196" name="Rectangle 4"/>
          <p:cNvSpPr>
            <a:spLocks noChangeArrowheads="1"/>
          </p:cNvSpPr>
          <p:nvPr/>
        </p:nvSpPr>
        <p:spPr bwMode="auto">
          <a:xfrm>
            <a:off x="0" y="0"/>
            <a:ext cx="9144000" cy="457200"/>
          </a:xfrm>
          <a:prstGeom prst="rect">
            <a:avLst/>
          </a:prstGeom>
          <a:noFill/>
          <a:ln w="9525">
            <a:noFill/>
            <a:miter lim="800000"/>
            <a:headEnd/>
            <a:tailEnd/>
          </a:ln>
          <a:effectLst/>
        </p:spPr>
        <p:txBody>
          <a:bodyPr>
            <a:spAutoFit/>
          </a:bodyPr>
          <a:lstStyle/>
          <a:p>
            <a:pPr algn="ctr">
              <a:spcBef>
                <a:spcPct val="50000"/>
              </a:spcBef>
            </a:pPr>
            <a:r>
              <a:rPr lang="en-US" sz="2400" b="1">
                <a:hlinkClick r:id="rId2"/>
              </a:rPr>
              <a:t>"Black Codes" of Mississippi – 1865</a:t>
            </a:r>
            <a:endParaRPr lang="en-US" sz="2400" b="1"/>
          </a:p>
        </p:txBody>
      </p:sp>
      <p:sp>
        <p:nvSpPr>
          <p:cNvPr id="8197" name="Text Box 5"/>
          <p:cNvSpPr txBox="1">
            <a:spLocks noChangeArrowheads="1"/>
          </p:cNvSpPr>
          <p:nvPr/>
        </p:nvSpPr>
        <p:spPr bwMode="auto">
          <a:xfrm>
            <a:off x="0" y="533400"/>
            <a:ext cx="9144000" cy="1797050"/>
          </a:xfrm>
          <a:prstGeom prst="rect">
            <a:avLst/>
          </a:prstGeom>
          <a:noFill/>
          <a:ln w="9525">
            <a:noFill/>
            <a:miter lim="800000"/>
            <a:headEnd/>
            <a:tailEnd/>
          </a:ln>
          <a:effectLst/>
        </p:spPr>
        <p:txBody>
          <a:bodyPr>
            <a:spAutoFit/>
          </a:bodyPr>
          <a:lstStyle/>
          <a:p>
            <a:pPr>
              <a:spcBef>
                <a:spcPct val="50000"/>
              </a:spcBef>
            </a:pPr>
            <a:r>
              <a:rPr lang="en-US" sz="2400" b="1"/>
              <a:t>Section 3</a:t>
            </a:r>
            <a:r>
              <a:rPr lang="en-US" sz="2400"/>
              <a:t>.</a:t>
            </a:r>
            <a:r>
              <a:rPr lang="en-US" sz="2200"/>
              <a:t> …it shall </a:t>
            </a:r>
            <a:r>
              <a:rPr lang="en-US" sz="2200" b="1" i="1"/>
              <a:t>not</a:t>
            </a:r>
            <a:r>
              <a:rPr lang="en-US" sz="2200"/>
              <a:t> be lawful for any freedman, free negro or mulatto to intermarry with any white person; nor for any person to intermarry with any freedman, free negro or mulatto; and any person who shall so intermarry shall be deemed guilty of felony, and on </a:t>
            </a:r>
            <a:r>
              <a:rPr lang="en-US" sz="2200" b="1" i="1"/>
              <a:t>conviction</a:t>
            </a:r>
            <a:r>
              <a:rPr lang="en-US" sz="2200"/>
              <a:t> thereof shall be confined in the State penitentiary for </a:t>
            </a:r>
            <a:r>
              <a:rPr lang="en-US" sz="2200" b="1" i="1"/>
              <a:t>life</a:t>
            </a:r>
            <a:r>
              <a:rPr lang="en-US" sz="2200"/>
              <a:t>; </a:t>
            </a:r>
          </a:p>
        </p:txBody>
      </p:sp>
      <p:sp>
        <p:nvSpPr>
          <p:cNvPr id="8198" name="Text Box 6"/>
          <p:cNvSpPr txBox="1">
            <a:spLocks noChangeArrowheads="1"/>
          </p:cNvSpPr>
          <p:nvPr/>
        </p:nvSpPr>
        <p:spPr bwMode="auto">
          <a:xfrm>
            <a:off x="0" y="2438400"/>
            <a:ext cx="9144000" cy="2466975"/>
          </a:xfrm>
          <a:prstGeom prst="rect">
            <a:avLst/>
          </a:prstGeom>
          <a:noFill/>
          <a:ln w="9525">
            <a:noFill/>
            <a:miter lim="800000"/>
            <a:headEnd/>
            <a:tailEnd/>
          </a:ln>
          <a:effectLst/>
        </p:spPr>
        <p:txBody>
          <a:bodyPr>
            <a:spAutoFit/>
          </a:bodyPr>
          <a:lstStyle/>
          <a:p>
            <a:pPr>
              <a:spcBef>
                <a:spcPct val="50000"/>
              </a:spcBef>
            </a:pPr>
            <a:r>
              <a:rPr lang="en-US" sz="2400" b="1"/>
              <a:t>Section 5</a:t>
            </a:r>
            <a:r>
              <a:rPr lang="en-US" sz="2400"/>
              <a:t>.</a:t>
            </a:r>
            <a:r>
              <a:rPr lang="en-US" sz="2200"/>
              <a:t> Every freedman, free negro and mulatto shall…have a lawful home or employment, and shall have written evidence thereof…if living in any incorporated city, town, or village, a license from that mayor thereof; and if living outside of an incorporated city, town, or village, from the member of the board of police of his beat, …</a:t>
            </a:r>
            <a:r>
              <a:rPr lang="en-US" sz="2200" b="1" i="1"/>
              <a:t>which license may be revoked for cause at any time by the authority granting the same.</a:t>
            </a:r>
            <a:r>
              <a:rPr lang="en-US" sz="22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checkerboard(across)">
                                      <p:cBhvr>
                                        <p:cTn id="7" dur="5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checkerboard(across)">
                                      <p:cBhvr>
                                        <p:cTn id="12" dur="500"/>
                                        <p:tgtEl>
                                          <p:spTgt spid="8197"/>
                                        </p:tgtEl>
                                      </p:cBhvr>
                                    </p:animEffect>
                                  </p:childTnLst>
                                  <p:subTnLst>
                                    <p:animClr>
                                      <p:cBhvr override="childStyle">
                                        <p:cTn dur="1" fill="hold" display="0" masterRel="nextClick" afterEffect="1"/>
                                        <p:tgtEl>
                                          <p:spTgt spid="8197"/>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198"/>
                                        </p:tgtEl>
                                        <p:attrNameLst>
                                          <p:attrName>style.visibility</p:attrName>
                                        </p:attrNameLst>
                                      </p:cBhvr>
                                      <p:to>
                                        <p:strVal val="visible"/>
                                      </p:to>
                                    </p:set>
                                    <p:animEffect transition="in" filter="checkerboard(across)">
                                      <p:cBhvr>
                                        <p:cTn id="17" dur="500"/>
                                        <p:tgtEl>
                                          <p:spTgt spid="8198"/>
                                        </p:tgtEl>
                                      </p:cBhvr>
                                    </p:animEffect>
                                  </p:childTnLst>
                                  <p:subTnLst>
                                    <p:animClr>
                                      <p:cBhvr override="childStyle">
                                        <p:cTn dur="1" fill="hold" display="0" masterRel="nextClick" afterEffect="1"/>
                                        <p:tgtEl>
                                          <p:spTgt spid="8198"/>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195"/>
                                        </p:tgtEl>
                                        <p:attrNameLst>
                                          <p:attrName>style.visibility</p:attrName>
                                        </p:attrNameLst>
                                      </p:cBhvr>
                                      <p:to>
                                        <p:strVal val="visible"/>
                                      </p:to>
                                    </p:set>
                                    <p:animEffect transition="in" filter="checkerboard(across)">
                                      <p:cBhvr>
                                        <p:cTn id="22" dur="500"/>
                                        <p:tgtEl>
                                          <p:spTgt spid="8195"/>
                                        </p:tgtEl>
                                      </p:cBhvr>
                                    </p:animEffect>
                                  </p:childTnLst>
                                  <p:subTnLst>
                                    <p:animClr>
                                      <p:cBhvr override="childStyle">
                                        <p:cTn dur="1" fill="hold" display="0" masterRel="nextClick" afterEffect="1"/>
                                        <p:tgtEl>
                                          <p:spTgt spid="8195"/>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6" grpId="0"/>
      <p:bldP spid="8197" grpId="0"/>
      <p:bldP spid="819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533400"/>
            <a:ext cx="9144000" cy="822325"/>
          </a:xfrm>
          <a:prstGeom prst="rect">
            <a:avLst/>
          </a:prstGeom>
          <a:noFill/>
          <a:ln w="9525">
            <a:noFill/>
            <a:miter lim="800000"/>
            <a:headEnd/>
            <a:tailEnd/>
          </a:ln>
          <a:effectLst/>
        </p:spPr>
        <p:txBody>
          <a:bodyPr>
            <a:spAutoFit/>
          </a:bodyPr>
          <a:lstStyle/>
          <a:p>
            <a:r>
              <a:rPr lang="en-US" sz="2400" dirty="0">
                <a:latin typeface="Times New Roman" pitchFamily="18" charset="0"/>
              </a:rPr>
              <a:t>· Some Radical Republicans wanted to give each freedman “40 acres and a mule”. However, all the freedmen were given was their freedom.</a:t>
            </a:r>
          </a:p>
        </p:txBody>
      </p:sp>
      <p:sp>
        <p:nvSpPr>
          <p:cNvPr id="10243" name="Rectangle 3"/>
          <p:cNvSpPr>
            <a:spLocks noChangeArrowheads="1"/>
          </p:cNvSpPr>
          <p:nvPr/>
        </p:nvSpPr>
        <p:spPr bwMode="auto">
          <a:xfrm>
            <a:off x="0" y="1447800"/>
            <a:ext cx="9144000" cy="822325"/>
          </a:xfrm>
          <a:prstGeom prst="rect">
            <a:avLst/>
          </a:prstGeom>
          <a:noFill/>
          <a:ln w="9525">
            <a:noFill/>
            <a:miter lim="800000"/>
            <a:headEnd/>
            <a:tailEnd/>
          </a:ln>
          <a:effectLst/>
        </p:spPr>
        <p:txBody>
          <a:bodyPr>
            <a:spAutoFit/>
          </a:bodyPr>
          <a:lstStyle/>
          <a:p>
            <a:r>
              <a:rPr lang="en-US" sz="2400" b="1" i="1" dirty="0">
                <a:latin typeface="Times New Roman" pitchFamily="18" charset="0"/>
              </a:rPr>
              <a:t>Sharecropper</a:t>
            </a:r>
            <a:r>
              <a:rPr lang="en-US" sz="2400" dirty="0">
                <a:latin typeface="Times New Roman" pitchFamily="18" charset="0"/>
              </a:rPr>
              <a:t> - farmer who works part of the land and gives the landowner part of the harvest</a:t>
            </a:r>
          </a:p>
        </p:txBody>
      </p:sp>
      <p:sp>
        <p:nvSpPr>
          <p:cNvPr id="10244" name="Rectangle 4"/>
          <p:cNvSpPr>
            <a:spLocks noChangeArrowheads="1"/>
          </p:cNvSpPr>
          <p:nvPr/>
        </p:nvSpPr>
        <p:spPr bwMode="auto">
          <a:xfrm>
            <a:off x="0" y="0"/>
            <a:ext cx="9144000" cy="457200"/>
          </a:xfrm>
          <a:prstGeom prst="rect">
            <a:avLst/>
          </a:prstGeom>
          <a:noFill/>
          <a:ln w="9525">
            <a:noFill/>
            <a:miter lim="800000"/>
            <a:headEnd/>
            <a:tailEnd/>
          </a:ln>
          <a:effectLst/>
        </p:spPr>
        <p:txBody>
          <a:bodyPr>
            <a:spAutoFit/>
          </a:bodyPr>
          <a:lstStyle/>
          <a:p>
            <a:pPr algn="ctr"/>
            <a:r>
              <a:rPr lang="en-US" sz="2400" b="1" u="sng" dirty="0" smtClean="0"/>
              <a:t>Sharecropper</a:t>
            </a:r>
            <a:endParaRPr lang="en-US" sz="2400" b="1" u="sng" dirty="0"/>
          </a:p>
        </p:txBody>
      </p:sp>
      <p:pic>
        <p:nvPicPr>
          <p:cNvPr id="10246" name="Picture 6" descr="40_Acres">
            <a:hlinkClick r:id="rId2"/>
          </p:cNvPr>
          <p:cNvPicPr>
            <a:picLocks noChangeAspect="1" noChangeArrowheads="1"/>
          </p:cNvPicPr>
          <p:nvPr/>
        </p:nvPicPr>
        <p:blipFill>
          <a:blip r:embed="rId3" cstate="print"/>
          <a:srcRect/>
          <a:stretch>
            <a:fillRect/>
          </a:stretch>
        </p:blipFill>
        <p:spPr bwMode="auto">
          <a:xfrm>
            <a:off x="228600" y="2209800"/>
            <a:ext cx="2852738" cy="4364038"/>
          </a:xfrm>
          <a:prstGeom prst="rect">
            <a:avLst/>
          </a:prstGeom>
          <a:noFill/>
        </p:spPr>
      </p:pic>
      <p:pic>
        <p:nvPicPr>
          <p:cNvPr id="10248" name="Picture 8" descr="up2-3C_Sharecropper">
            <a:hlinkClick r:id="rId4"/>
          </p:cNvPr>
          <p:cNvPicPr>
            <a:picLocks noChangeAspect="1" noChangeArrowheads="1"/>
          </p:cNvPicPr>
          <p:nvPr/>
        </p:nvPicPr>
        <p:blipFill>
          <a:blip r:embed="rId5" cstate="print"/>
          <a:srcRect/>
          <a:stretch>
            <a:fillRect/>
          </a:stretch>
        </p:blipFill>
        <p:spPr bwMode="auto">
          <a:xfrm>
            <a:off x="3303588" y="2209800"/>
            <a:ext cx="5840412" cy="4111625"/>
          </a:xfrm>
          <a:prstGeom prst="rect">
            <a:avLst/>
          </a:prstGeom>
          <a:noFill/>
        </p:spPr>
      </p:pic>
      <p:sp>
        <p:nvSpPr>
          <p:cNvPr id="10249" name="Text Box 9"/>
          <p:cNvSpPr txBox="1">
            <a:spLocks noChangeArrowheads="1"/>
          </p:cNvSpPr>
          <p:nvPr/>
        </p:nvSpPr>
        <p:spPr bwMode="auto">
          <a:xfrm>
            <a:off x="3276600" y="6324600"/>
            <a:ext cx="5867400" cy="457200"/>
          </a:xfrm>
          <a:prstGeom prst="rect">
            <a:avLst/>
          </a:prstGeom>
          <a:noFill/>
          <a:ln w="9525">
            <a:noFill/>
            <a:miter lim="800000"/>
            <a:headEnd/>
            <a:tailEnd/>
          </a:ln>
          <a:effectLst/>
        </p:spPr>
        <p:txBody>
          <a:bodyPr>
            <a:spAutoFit/>
          </a:bodyPr>
          <a:lstStyle/>
          <a:p>
            <a:pPr algn="ctr">
              <a:spcBef>
                <a:spcPct val="50000"/>
              </a:spcBef>
            </a:pPr>
            <a:r>
              <a:rPr lang="en-US" sz="2400" i="1">
                <a:latin typeface="Times New Roman" pitchFamily="18" charset="0"/>
              </a:rPr>
              <a:t>Southern sharecropper picking cotton.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blinds(horizontal)">
                                      <p:cBhvr>
                                        <p:cTn id="7" dur="500"/>
                                        <p:tgtEl>
                                          <p:spTgt spid="102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blinds(horizontal)">
                                      <p:cBhvr>
                                        <p:cTn id="12" dur="500"/>
                                        <p:tgtEl>
                                          <p:spTgt spid="1024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46"/>
                                        </p:tgtEl>
                                        <p:attrNameLst>
                                          <p:attrName>style.visibility</p:attrName>
                                        </p:attrNameLst>
                                      </p:cBhvr>
                                      <p:to>
                                        <p:strVal val="visible"/>
                                      </p:to>
                                    </p:set>
                                    <p:animEffect transition="in" filter="blinds(horizontal)">
                                      <p:cBhvr>
                                        <p:cTn id="17" dur="500"/>
                                        <p:tgtEl>
                                          <p:spTgt spid="1024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243"/>
                                        </p:tgtEl>
                                        <p:attrNameLst>
                                          <p:attrName>style.visibility</p:attrName>
                                        </p:attrNameLst>
                                      </p:cBhvr>
                                      <p:to>
                                        <p:strVal val="visible"/>
                                      </p:to>
                                    </p:set>
                                    <p:animEffect transition="in" filter="blinds(horizontal)">
                                      <p:cBhvr>
                                        <p:cTn id="22" dur="500"/>
                                        <p:tgtEl>
                                          <p:spTgt spid="1024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248"/>
                                        </p:tgtEl>
                                        <p:attrNameLst>
                                          <p:attrName>style.visibility</p:attrName>
                                        </p:attrNameLst>
                                      </p:cBhvr>
                                      <p:to>
                                        <p:strVal val="visible"/>
                                      </p:to>
                                    </p:set>
                                    <p:animEffect transition="in" filter="blinds(horizontal)">
                                      <p:cBhvr>
                                        <p:cTn id="27" dur="500"/>
                                        <p:tgtEl>
                                          <p:spTgt spid="1024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249"/>
                                        </p:tgtEl>
                                        <p:attrNameLst>
                                          <p:attrName>style.visibility</p:attrName>
                                        </p:attrNameLst>
                                      </p:cBhvr>
                                      <p:to>
                                        <p:strVal val="visible"/>
                                      </p:to>
                                    </p:set>
                                    <p:animEffect transition="in" filter="blinds(horizontal)">
                                      <p:cBhvr>
                                        <p:cTn id="32" dur="500"/>
                                        <p:tgtEl>
                                          <p:spTgt spid="10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p:bldP spid="10244" grpId="0"/>
      <p:bldP spid="102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5305425"/>
            <a:ext cx="9144000" cy="1552575"/>
          </a:xfrm>
          <a:prstGeom prst="rect">
            <a:avLst/>
          </a:prstGeom>
          <a:noFill/>
          <a:ln w="9525">
            <a:noFill/>
            <a:miter lim="800000"/>
            <a:headEnd/>
            <a:tailEnd/>
          </a:ln>
          <a:effectLst/>
        </p:spPr>
        <p:txBody>
          <a:bodyPr>
            <a:spAutoFit/>
          </a:bodyPr>
          <a:lstStyle/>
          <a:p>
            <a:r>
              <a:rPr lang="en-US" sz="2400" dirty="0">
                <a:latin typeface="Times New Roman" pitchFamily="18" charset="0"/>
              </a:rPr>
              <a:t>*  As a result, freedmen were in constant debt to the landowners and were never able to earn a profit. If they tried to move, they could be arrested. Therefore, freedmen became tied down to the land, in a state similar to slavery.</a:t>
            </a:r>
          </a:p>
        </p:txBody>
      </p:sp>
      <p:sp>
        <p:nvSpPr>
          <p:cNvPr id="9219" name="Rectangle 3"/>
          <p:cNvSpPr>
            <a:spLocks noChangeArrowheads="1"/>
          </p:cNvSpPr>
          <p:nvPr/>
        </p:nvSpPr>
        <p:spPr bwMode="auto">
          <a:xfrm>
            <a:off x="0" y="0"/>
            <a:ext cx="9144000" cy="457200"/>
          </a:xfrm>
          <a:prstGeom prst="rect">
            <a:avLst/>
          </a:prstGeom>
          <a:noFill/>
          <a:ln w="9525">
            <a:noFill/>
            <a:miter lim="800000"/>
            <a:headEnd/>
            <a:tailEnd/>
          </a:ln>
          <a:effectLst/>
        </p:spPr>
        <p:txBody>
          <a:bodyPr>
            <a:spAutoFit/>
          </a:bodyPr>
          <a:lstStyle/>
          <a:p>
            <a:pPr algn="ctr"/>
            <a:r>
              <a:rPr lang="en-US" sz="2400" b="1" i="1" dirty="0"/>
              <a:t>How did sharecropping work?</a:t>
            </a:r>
          </a:p>
        </p:txBody>
      </p:sp>
      <p:sp>
        <p:nvSpPr>
          <p:cNvPr id="9220" name="Rectangle 4"/>
          <p:cNvSpPr>
            <a:spLocks noChangeArrowheads="1"/>
          </p:cNvSpPr>
          <p:nvPr/>
        </p:nvSpPr>
        <p:spPr bwMode="auto">
          <a:xfrm>
            <a:off x="0" y="609600"/>
            <a:ext cx="9144000" cy="822325"/>
          </a:xfrm>
          <a:prstGeom prst="rect">
            <a:avLst/>
          </a:prstGeom>
          <a:noFill/>
          <a:ln w="9525">
            <a:noFill/>
            <a:miter lim="800000"/>
            <a:headEnd/>
            <a:tailEnd/>
          </a:ln>
          <a:effectLst/>
        </p:spPr>
        <p:txBody>
          <a:bodyPr>
            <a:spAutoFit/>
          </a:bodyPr>
          <a:lstStyle/>
          <a:p>
            <a:r>
              <a:rPr lang="en-US" sz="2400" dirty="0">
                <a:latin typeface="Times New Roman" pitchFamily="18" charset="0"/>
              </a:rPr>
              <a:t>· Freedmen would farm land belonging to white owners, oftentimes their old masters.</a:t>
            </a:r>
          </a:p>
        </p:txBody>
      </p:sp>
      <p:sp>
        <p:nvSpPr>
          <p:cNvPr id="9221" name="Text Box 5"/>
          <p:cNvSpPr txBox="1">
            <a:spLocks noChangeArrowheads="1"/>
          </p:cNvSpPr>
          <p:nvPr/>
        </p:nvSpPr>
        <p:spPr bwMode="auto">
          <a:xfrm>
            <a:off x="0" y="3276600"/>
            <a:ext cx="9144000" cy="822325"/>
          </a:xfrm>
          <a:prstGeom prst="rect">
            <a:avLst/>
          </a:prstGeom>
          <a:noFill/>
          <a:ln w="9525">
            <a:noFill/>
            <a:miter lim="800000"/>
            <a:headEnd/>
            <a:tailEnd/>
          </a:ln>
          <a:effectLst/>
        </p:spPr>
        <p:txBody>
          <a:bodyPr>
            <a:spAutoFit/>
          </a:bodyPr>
          <a:lstStyle/>
          <a:p>
            <a:r>
              <a:rPr lang="en-US" sz="2400" dirty="0">
                <a:latin typeface="Times New Roman" pitchFamily="18" charset="0"/>
              </a:rPr>
              <a:t>· Freedmen would pay rent for the land they farmed by giving the landowner a percentage of their crops.</a:t>
            </a:r>
          </a:p>
        </p:txBody>
      </p:sp>
      <p:sp>
        <p:nvSpPr>
          <p:cNvPr id="9222" name="Text Box 6"/>
          <p:cNvSpPr txBox="1">
            <a:spLocks noChangeArrowheads="1"/>
          </p:cNvSpPr>
          <p:nvPr/>
        </p:nvSpPr>
        <p:spPr bwMode="auto">
          <a:xfrm>
            <a:off x="0" y="4267200"/>
            <a:ext cx="9144000" cy="822325"/>
          </a:xfrm>
          <a:prstGeom prst="rect">
            <a:avLst/>
          </a:prstGeom>
          <a:noFill/>
          <a:ln w="9525">
            <a:noFill/>
            <a:miter lim="800000"/>
            <a:headEnd/>
            <a:tailEnd/>
          </a:ln>
          <a:effectLst/>
        </p:spPr>
        <p:txBody>
          <a:bodyPr>
            <a:spAutoFit/>
          </a:bodyPr>
          <a:lstStyle/>
          <a:p>
            <a:r>
              <a:rPr lang="en-US" sz="2400" dirty="0">
                <a:latin typeface="Times New Roman" pitchFamily="18" charset="0"/>
              </a:rPr>
              <a:t>· In addition, freedmen would purchase seed, tools, and other supplies from the landowner.</a:t>
            </a:r>
          </a:p>
        </p:txBody>
      </p:sp>
      <p:sp>
        <p:nvSpPr>
          <p:cNvPr id="9223" name="Rectangle 7"/>
          <p:cNvSpPr>
            <a:spLocks noChangeArrowheads="1"/>
          </p:cNvSpPr>
          <p:nvPr/>
        </p:nvSpPr>
        <p:spPr bwMode="auto">
          <a:xfrm>
            <a:off x="1676400" y="1066800"/>
            <a:ext cx="4495800" cy="2133600"/>
          </a:xfrm>
          <a:prstGeom prst="rect">
            <a:avLst/>
          </a:prstGeom>
          <a:solidFill>
            <a:schemeClr val="accent1"/>
          </a:solidFill>
          <a:ln w="9525">
            <a:solidFill>
              <a:schemeClr val="tx1"/>
            </a:solidFill>
            <a:miter lim="800000"/>
            <a:headEnd/>
            <a:tailEnd/>
          </a:ln>
          <a:effectLst/>
        </p:spPr>
        <p:txBody>
          <a:bodyPr wrap="none" anchor="ctr"/>
          <a:lstStyle/>
          <a:p>
            <a:pPr algn="ctr"/>
            <a:r>
              <a:rPr lang="en-US" sz="2400" b="1"/>
              <a:t>Plantation</a:t>
            </a:r>
          </a:p>
        </p:txBody>
      </p:sp>
      <p:sp>
        <p:nvSpPr>
          <p:cNvPr id="9224" name="Rectangle 8"/>
          <p:cNvSpPr>
            <a:spLocks noChangeArrowheads="1"/>
          </p:cNvSpPr>
          <p:nvPr/>
        </p:nvSpPr>
        <p:spPr bwMode="auto">
          <a:xfrm>
            <a:off x="5410200" y="2590800"/>
            <a:ext cx="762000" cy="609600"/>
          </a:xfrm>
          <a:prstGeom prst="rect">
            <a:avLst/>
          </a:prstGeom>
          <a:solidFill>
            <a:srgbClr val="FF9966"/>
          </a:solidFill>
          <a:ln w="9525">
            <a:solidFill>
              <a:schemeClr val="tx1"/>
            </a:solidFill>
            <a:miter lim="800000"/>
            <a:headEnd/>
            <a:tailEnd/>
          </a:ln>
          <a:effectLst/>
        </p:spPr>
        <p:txBody>
          <a:bodyPr wrap="none" anchor="ctr"/>
          <a:lstStyle/>
          <a:p>
            <a:endParaRPr lang="en-US"/>
          </a:p>
        </p:txBody>
      </p:sp>
      <p:sp>
        <p:nvSpPr>
          <p:cNvPr id="9225" name="Line 9"/>
          <p:cNvSpPr>
            <a:spLocks noChangeShapeType="1"/>
          </p:cNvSpPr>
          <p:nvPr/>
        </p:nvSpPr>
        <p:spPr bwMode="auto">
          <a:xfrm flipH="1">
            <a:off x="5715000" y="2057400"/>
            <a:ext cx="1219200" cy="838200"/>
          </a:xfrm>
          <a:prstGeom prst="line">
            <a:avLst/>
          </a:prstGeom>
          <a:noFill/>
          <a:ln w="38100">
            <a:solidFill>
              <a:schemeClr val="tx1"/>
            </a:solidFill>
            <a:round/>
            <a:headEnd/>
            <a:tailEnd type="triangle" w="med" len="med"/>
          </a:ln>
          <a:effectLst/>
        </p:spPr>
        <p:txBody>
          <a:bodyPr/>
          <a:lstStyle/>
          <a:p>
            <a:endParaRPr lang="en-US"/>
          </a:p>
        </p:txBody>
      </p:sp>
      <p:sp>
        <p:nvSpPr>
          <p:cNvPr id="9226" name="Text Box 10"/>
          <p:cNvSpPr txBox="1">
            <a:spLocks noChangeArrowheads="1"/>
          </p:cNvSpPr>
          <p:nvPr/>
        </p:nvSpPr>
        <p:spPr bwMode="auto">
          <a:xfrm>
            <a:off x="6858000" y="1600200"/>
            <a:ext cx="2286000" cy="822325"/>
          </a:xfrm>
          <a:prstGeom prst="rect">
            <a:avLst/>
          </a:prstGeom>
          <a:noFill/>
          <a:ln w="9525">
            <a:noFill/>
            <a:miter lim="800000"/>
            <a:headEnd/>
            <a:tailEnd/>
          </a:ln>
          <a:effectLst/>
        </p:spPr>
        <p:txBody>
          <a:bodyPr>
            <a:spAutoFit/>
          </a:bodyPr>
          <a:lstStyle/>
          <a:p>
            <a:pPr>
              <a:spcBef>
                <a:spcPct val="50000"/>
              </a:spcBef>
            </a:pPr>
            <a:r>
              <a:rPr lang="en-US" sz="2400" i="1">
                <a:latin typeface="Times New Roman" pitchFamily="18" charset="0"/>
              </a:rPr>
              <a:t>Land worked by sharecroppers.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box(in)">
                                      <p:cBhvr>
                                        <p:cTn id="7" dur="5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23"/>
                                        </p:tgtEl>
                                        <p:attrNameLst>
                                          <p:attrName>style.visibility</p:attrName>
                                        </p:attrNameLst>
                                      </p:cBhvr>
                                      <p:to>
                                        <p:strVal val="visible"/>
                                      </p:to>
                                    </p:set>
                                    <p:animEffect transition="in" filter="box(in)">
                                      <p:cBhvr>
                                        <p:cTn id="12" dur="500"/>
                                        <p:tgtEl>
                                          <p:spTgt spid="922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224"/>
                                        </p:tgtEl>
                                        <p:attrNameLst>
                                          <p:attrName>style.visibility</p:attrName>
                                        </p:attrNameLst>
                                      </p:cBhvr>
                                      <p:to>
                                        <p:strVal val="visible"/>
                                      </p:to>
                                    </p:set>
                                    <p:animEffect transition="in" filter="box(in)">
                                      <p:cBhvr>
                                        <p:cTn id="17" dur="500"/>
                                        <p:tgtEl>
                                          <p:spTgt spid="922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225"/>
                                        </p:tgtEl>
                                        <p:attrNameLst>
                                          <p:attrName>style.visibility</p:attrName>
                                        </p:attrNameLst>
                                      </p:cBhvr>
                                      <p:to>
                                        <p:strVal val="visible"/>
                                      </p:to>
                                    </p:set>
                                    <p:animEffect transition="in" filter="box(in)">
                                      <p:cBhvr>
                                        <p:cTn id="22" dur="500"/>
                                        <p:tgtEl>
                                          <p:spTgt spid="922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226"/>
                                        </p:tgtEl>
                                        <p:attrNameLst>
                                          <p:attrName>style.visibility</p:attrName>
                                        </p:attrNameLst>
                                      </p:cBhvr>
                                      <p:to>
                                        <p:strVal val="visible"/>
                                      </p:to>
                                    </p:set>
                                    <p:animEffect transition="in" filter="box(in)">
                                      <p:cBhvr>
                                        <p:cTn id="27" dur="500"/>
                                        <p:tgtEl>
                                          <p:spTgt spid="922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220"/>
                                        </p:tgtEl>
                                        <p:attrNameLst>
                                          <p:attrName>style.visibility</p:attrName>
                                        </p:attrNameLst>
                                      </p:cBhvr>
                                      <p:to>
                                        <p:strVal val="visible"/>
                                      </p:to>
                                    </p:set>
                                    <p:animEffect transition="in" filter="box(in)">
                                      <p:cBhvr>
                                        <p:cTn id="32" dur="500"/>
                                        <p:tgtEl>
                                          <p:spTgt spid="922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9221"/>
                                        </p:tgtEl>
                                        <p:attrNameLst>
                                          <p:attrName>style.visibility</p:attrName>
                                        </p:attrNameLst>
                                      </p:cBhvr>
                                      <p:to>
                                        <p:strVal val="visible"/>
                                      </p:to>
                                    </p:set>
                                    <p:animEffect transition="in" filter="box(in)">
                                      <p:cBhvr>
                                        <p:cTn id="37" dur="500"/>
                                        <p:tgtEl>
                                          <p:spTgt spid="922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9222"/>
                                        </p:tgtEl>
                                        <p:attrNameLst>
                                          <p:attrName>style.visibility</p:attrName>
                                        </p:attrNameLst>
                                      </p:cBhvr>
                                      <p:to>
                                        <p:strVal val="visible"/>
                                      </p:to>
                                    </p:set>
                                    <p:animEffect transition="in" filter="box(in)">
                                      <p:cBhvr>
                                        <p:cTn id="42" dur="500"/>
                                        <p:tgtEl>
                                          <p:spTgt spid="922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9218"/>
                                        </p:tgtEl>
                                        <p:attrNameLst>
                                          <p:attrName>style.visibility</p:attrName>
                                        </p:attrNameLst>
                                      </p:cBhvr>
                                      <p:to>
                                        <p:strVal val="visible"/>
                                      </p:to>
                                    </p:set>
                                    <p:animEffect transition="in" filter="box(in)">
                                      <p:cBhvr>
                                        <p:cTn id="4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p:bldP spid="9220" grpId="0"/>
      <p:bldP spid="9221" grpId="0"/>
      <p:bldP spid="9222" grpId="0"/>
      <p:bldP spid="9223" grpId="0" animBg="1"/>
      <p:bldP spid="9224" grpId="0" animBg="1"/>
      <p:bldP spid="9225" grpId="0" animBg="1"/>
      <p:bldP spid="92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1026" descr="drinking fountain"/>
          <p:cNvPicPr>
            <a:picLocks noChangeAspect="1" noChangeArrowheads="1"/>
          </p:cNvPicPr>
          <p:nvPr/>
        </p:nvPicPr>
        <p:blipFill>
          <a:blip r:embed="rId3" cstate="print"/>
          <a:srcRect/>
          <a:stretch>
            <a:fillRect/>
          </a:stretch>
        </p:blipFill>
        <p:spPr bwMode="auto">
          <a:xfrm>
            <a:off x="4000500" y="3578225"/>
            <a:ext cx="5143500" cy="3279775"/>
          </a:xfrm>
          <a:prstGeom prst="rect">
            <a:avLst/>
          </a:prstGeom>
          <a:noFill/>
        </p:spPr>
      </p:pic>
      <p:pic>
        <p:nvPicPr>
          <p:cNvPr id="80899" name="Picture 1027" descr="drinking fountains"/>
          <p:cNvPicPr>
            <a:picLocks noChangeAspect="1" noChangeArrowheads="1"/>
          </p:cNvPicPr>
          <p:nvPr/>
        </p:nvPicPr>
        <p:blipFill>
          <a:blip r:embed="rId4" cstate="print"/>
          <a:srcRect/>
          <a:stretch>
            <a:fillRect/>
          </a:stretch>
        </p:blipFill>
        <p:spPr bwMode="auto">
          <a:xfrm>
            <a:off x="2895600" y="1828800"/>
            <a:ext cx="3581400" cy="2268538"/>
          </a:xfrm>
          <a:prstGeom prst="rect">
            <a:avLst/>
          </a:prstGeom>
          <a:noFill/>
        </p:spPr>
      </p:pic>
      <p:pic>
        <p:nvPicPr>
          <p:cNvPr id="80900" name="Picture 1028" descr="jimcrow"/>
          <p:cNvPicPr>
            <a:picLocks noChangeAspect="1" noChangeArrowheads="1"/>
          </p:cNvPicPr>
          <p:nvPr/>
        </p:nvPicPr>
        <p:blipFill>
          <a:blip r:embed="rId5" cstate="print"/>
          <a:srcRect/>
          <a:stretch>
            <a:fillRect/>
          </a:stretch>
        </p:blipFill>
        <p:spPr bwMode="auto">
          <a:xfrm>
            <a:off x="304800" y="533400"/>
            <a:ext cx="2593975" cy="3886200"/>
          </a:xfrm>
          <a:prstGeom prst="rect">
            <a:avLst/>
          </a:prstGeom>
          <a:noFill/>
        </p:spPr>
      </p:pic>
      <p:pic>
        <p:nvPicPr>
          <p:cNvPr id="80901" name="Picture 1029" descr="no dogs, etc"/>
          <p:cNvPicPr>
            <a:picLocks noChangeAspect="1" noChangeArrowheads="1"/>
          </p:cNvPicPr>
          <p:nvPr/>
        </p:nvPicPr>
        <p:blipFill>
          <a:blip r:embed="rId6" cstate="print"/>
          <a:srcRect/>
          <a:stretch>
            <a:fillRect/>
          </a:stretch>
        </p:blipFill>
        <p:spPr bwMode="auto">
          <a:xfrm>
            <a:off x="0" y="4876800"/>
            <a:ext cx="4953000" cy="1612900"/>
          </a:xfrm>
          <a:prstGeom prst="rect">
            <a:avLst/>
          </a:prstGeom>
          <a:noFill/>
        </p:spPr>
      </p:pic>
      <p:pic>
        <p:nvPicPr>
          <p:cNvPr id="80902" name="Picture 1030" descr="restroom"/>
          <p:cNvPicPr>
            <a:picLocks noChangeAspect="1" noChangeArrowheads="1"/>
          </p:cNvPicPr>
          <p:nvPr/>
        </p:nvPicPr>
        <p:blipFill>
          <a:blip r:embed="rId7" cstate="print"/>
          <a:srcRect/>
          <a:stretch>
            <a:fillRect/>
          </a:stretch>
        </p:blipFill>
        <p:spPr bwMode="auto">
          <a:xfrm>
            <a:off x="4572000" y="381000"/>
            <a:ext cx="4114800" cy="158591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0901"/>
                                        </p:tgtEl>
                                        <p:attrNameLst>
                                          <p:attrName>style.visibility</p:attrName>
                                        </p:attrNameLst>
                                      </p:cBhvr>
                                      <p:to>
                                        <p:strVal val="visible"/>
                                      </p:to>
                                    </p:set>
                                    <p:animEffect transition="in" filter="dissolve">
                                      <p:cBhvr>
                                        <p:cTn id="7" dur="500"/>
                                        <p:tgtEl>
                                          <p:spTgt spid="80901"/>
                                        </p:tgtEl>
                                      </p:cBhvr>
                                    </p:animEffect>
                                  </p:childTnLst>
                                </p:cTn>
                              </p:par>
                            </p:childTnLst>
                          </p:cTn>
                        </p:par>
                        <p:par>
                          <p:cTn id="8" fill="hold">
                            <p:stCondLst>
                              <p:cond delay="500"/>
                            </p:stCondLst>
                            <p:childTnLst>
                              <p:par>
                                <p:cTn id="9" presetID="9" presetClass="entr" presetSubtype="0" fill="hold" nodeType="afterEffect">
                                  <p:stCondLst>
                                    <p:cond delay="2000"/>
                                  </p:stCondLst>
                                  <p:childTnLst>
                                    <p:set>
                                      <p:cBhvr>
                                        <p:cTn id="10" dur="1" fill="hold">
                                          <p:stCondLst>
                                            <p:cond delay="0"/>
                                          </p:stCondLst>
                                        </p:cTn>
                                        <p:tgtEl>
                                          <p:spTgt spid="80899"/>
                                        </p:tgtEl>
                                        <p:attrNameLst>
                                          <p:attrName>style.visibility</p:attrName>
                                        </p:attrNameLst>
                                      </p:cBhvr>
                                      <p:to>
                                        <p:strVal val="visible"/>
                                      </p:to>
                                    </p:set>
                                    <p:animEffect transition="in" filter="dissolve">
                                      <p:cBhvr>
                                        <p:cTn id="11" dur="500"/>
                                        <p:tgtEl>
                                          <p:spTgt spid="80899"/>
                                        </p:tgtEl>
                                      </p:cBhvr>
                                    </p:animEffect>
                                  </p:childTnLst>
                                </p:cTn>
                              </p:par>
                            </p:childTnLst>
                          </p:cTn>
                        </p:par>
                        <p:par>
                          <p:cTn id="12" fill="hold">
                            <p:stCondLst>
                              <p:cond delay="3000"/>
                            </p:stCondLst>
                            <p:childTnLst>
                              <p:par>
                                <p:cTn id="13" presetID="9" presetClass="entr" presetSubtype="0" fill="hold" nodeType="afterEffect">
                                  <p:stCondLst>
                                    <p:cond delay="2000"/>
                                  </p:stCondLst>
                                  <p:childTnLst>
                                    <p:set>
                                      <p:cBhvr>
                                        <p:cTn id="14" dur="1" fill="hold">
                                          <p:stCondLst>
                                            <p:cond delay="0"/>
                                          </p:stCondLst>
                                        </p:cTn>
                                        <p:tgtEl>
                                          <p:spTgt spid="80900"/>
                                        </p:tgtEl>
                                        <p:attrNameLst>
                                          <p:attrName>style.visibility</p:attrName>
                                        </p:attrNameLst>
                                      </p:cBhvr>
                                      <p:to>
                                        <p:strVal val="visible"/>
                                      </p:to>
                                    </p:set>
                                    <p:animEffect transition="in" filter="dissolve">
                                      <p:cBhvr>
                                        <p:cTn id="15" dur="500"/>
                                        <p:tgtEl>
                                          <p:spTgt spid="80900"/>
                                        </p:tgtEl>
                                      </p:cBhvr>
                                    </p:animEffect>
                                  </p:childTnLst>
                                </p:cTn>
                              </p:par>
                            </p:childTnLst>
                          </p:cTn>
                        </p:par>
                        <p:par>
                          <p:cTn id="16" fill="hold">
                            <p:stCondLst>
                              <p:cond delay="5500"/>
                            </p:stCondLst>
                            <p:childTnLst>
                              <p:par>
                                <p:cTn id="17" presetID="9" presetClass="entr" presetSubtype="0" fill="hold" nodeType="afterEffect">
                                  <p:stCondLst>
                                    <p:cond delay="2000"/>
                                  </p:stCondLst>
                                  <p:childTnLst>
                                    <p:set>
                                      <p:cBhvr>
                                        <p:cTn id="18" dur="1" fill="hold">
                                          <p:stCondLst>
                                            <p:cond delay="0"/>
                                          </p:stCondLst>
                                        </p:cTn>
                                        <p:tgtEl>
                                          <p:spTgt spid="80898"/>
                                        </p:tgtEl>
                                        <p:attrNameLst>
                                          <p:attrName>style.visibility</p:attrName>
                                        </p:attrNameLst>
                                      </p:cBhvr>
                                      <p:to>
                                        <p:strVal val="visible"/>
                                      </p:to>
                                    </p:set>
                                    <p:animEffect transition="in" filter="dissolve">
                                      <p:cBhvr>
                                        <p:cTn id="19" dur="500"/>
                                        <p:tgtEl>
                                          <p:spTgt spid="80898"/>
                                        </p:tgtEl>
                                      </p:cBhvr>
                                    </p:animEffect>
                                  </p:childTnLst>
                                </p:cTn>
                              </p:par>
                            </p:childTnLst>
                          </p:cTn>
                        </p:par>
                        <p:par>
                          <p:cTn id="20" fill="hold">
                            <p:stCondLst>
                              <p:cond delay="8000"/>
                            </p:stCondLst>
                            <p:childTnLst>
                              <p:par>
                                <p:cTn id="21" presetID="9" presetClass="entr" presetSubtype="0" fill="hold" nodeType="afterEffect">
                                  <p:stCondLst>
                                    <p:cond delay="2000"/>
                                  </p:stCondLst>
                                  <p:childTnLst>
                                    <p:set>
                                      <p:cBhvr>
                                        <p:cTn id="22" dur="1" fill="hold">
                                          <p:stCondLst>
                                            <p:cond delay="0"/>
                                          </p:stCondLst>
                                        </p:cTn>
                                        <p:tgtEl>
                                          <p:spTgt spid="80902"/>
                                        </p:tgtEl>
                                        <p:attrNameLst>
                                          <p:attrName>style.visibility</p:attrName>
                                        </p:attrNameLst>
                                      </p:cBhvr>
                                      <p:to>
                                        <p:strVal val="visible"/>
                                      </p:to>
                                    </p:set>
                                    <p:animEffect transition="in" filter="dissolve">
                                      <p:cBhvr>
                                        <p:cTn id="23" dur="500"/>
                                        <p:tgtEl>
                                          <p:spTgt spid="80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Jim Crow Laws</a:t>
            </a:r>
          </a:p>
        </p:txBody>
      </p:sp>
      <p:pic>
        <p:nvPicPr>
          <p:cNvPr id="3075" name="Picture 3" descr="no negroes"/>
          <p:cNvPicPr>
            <a:picLocks noGrp="1" noChangeAspect="1" noChangeArrowheads="1"/>
          </p:cNvPicPr>
          <p:nvPr>
            <p:ph idx="1"/>
          </p:nvPr>
        </p:nvPicPr>
        <p:blipFill>
          <a:blip r:embed="rId3" cstate="print"/>
          <a:srcRect/>
          <a:stretch>
            <a:fillRect/>
          </a:stretch>
        </p:blipFill>
        <p:spPr>
          <a:xfrm>
            <a:off x="457200" y="2471738"/>
            <a:ext cx="8229600" cy="2787650"/>
          </a:xfr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Jim Crow Laws</a:t>
            </a:r>
          </a:p>
        </p:txBody>
      </p:sp>
      <p:pic>
        <p:nvPicPr>
          <p:cNvPr id="10243" name="Picture 3" descr="fountain"/>
          <p:cNvPicPr>
            <a:picLocks noGrp="1" noChangeAspect="1" noChangeArrowheads="1"/>
          </p:cNvPicPr>
          <p:nvPr>
            <p:ph idx="1"/>
          </p:nvPr>
        </p:nvPicPr>
        <p:blipFill>
          <a:blip r:embed="rId3" cstate="print"/>
          <a:srcRect/>
          <a:stretch>
            <a:fillRect/>
          </a:stretch>
        </p:blipFill>
        <p:spPr>
          <a:xfrm>
            <a:off x="457200" y="2470150"/>
            <a:ext cx="8229600" cy="2790825"/>
          </a:xfr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slavery end?</a:t>
            </a:r>
            <a:endParaRPr lang="en-US" dirty="0"/>
          </a:p>
        </p:txBody>
      </p:sp>
      <p:sp>
        <p:nvSpPr>
          <p:cNvPr id="3" name="Content Placeholder 2"/>
          <p:cNvSpPr>
            <a:spLocks noGrp="1"/>
          </p:cNvSpPr>
          <p:nvPr>
            <p:ph idx="1"/>
          </p:nvPr>
        </p:nvSpPr>
        <p:spPr/>
        <p:txBody>
          <a:bodyPr/>
          <a:lstStyle/>
          <a:p>
            <a:r>
              <a:rPr lang="en-US" dirty="0" smtClean="0"/>
              <a:t>There was a civil war between the northern states (against slavery) and the southern states (wanted slavery)</a:t>
            </a:r>
          </a:p>
          <a:p>
            <a:r>
              <a:rPr lang="en-US" dirty="0" smtClean="0"/>
              <a:t>The North WON!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Thr34t\Desktop\Race Shtuff\Bus Station.jpg"/>
          <p:cNvPicPr>
            <a:picLocks noChangeAspect="1" noChangeArrowheads="1"/>
          </p:cNvPicPr>
          <p:nvPr/>
        </p:nvPicPr>
        <p:blipFill>
          <a:blip r:embed="rId2" cstate="print"/>
          <a:srcRect/>
          <a:stretch>
            <a:fillRect/>
          </a:stretch>
        </p:blipFill>
        <p:spPr bwMode="auto">
          <a:xfrm>
            <a:off x="533400" y="381000"/>
            <a:ext cx="8153400" cy="5334000"/>
          </a:xfrm>
          <a:prstGeom prst="rect">
            <a:avLst/>
          </a:prstGeom>
          <a:noFill/>
        </p:spPr>
      </p:pic>
      <p:sp>
        <p:nvSpPr>
          <p:cNvPr id="5123" name="Text Box 3"/>
          <p:cNvSpPr txBox="1">
            <a:spLocks noChangeArrowheads="1"/>
          </p:cNvSpPr>
          <p:nvPr/>
        </p:nvSpPr>
        <p:spPr bwMode="auto">
          <a:xfrm>
            <a:off x="685800" y="5867400"/>
            <a:ext cx="7848600" cy="1552575"/>
          </a:xfrm>
          <a:prstGeom prst="rect">
            <a:avLst/>
          </a:prstGeom>
          <a:noFill/>
          <a:ln w="9525">
            <a:noFill/>
            <a:miter lim="800000"/>
            <a:headEnd/>
            <a:tailEnd/>
          </a:ln>
          <a:effectLst/>
        </p:spPr>
        <p:txBody>
          <a:bodyPr>
            <a:spAutoFit/>
          </a:bodyPr>
          <a:lstStyle/>
          <a:p>
            <a:pPr algn="ctr">
              <a:spcBef>
                <a:spcPct val="50000"/>
              </a:spcBef>
            </a:pPr>
            <a:r>
              <a:rPr lang="en-US" b="1">
                <a:solidFill>
                  <a:schemeClr val="bg2"/>
                </a:solidFill>
              </a:rPr>
              <a:t>At the bus station, Durham, North Carolina, 1940.</a:t>
            </a:r>
          </a:p>
          <a:p>
            <a:pPr>
              <a:spcBef>
                <a:spcPct val="50000"/>
              </a:spcBef>
            </a:pPr>
            <a:endParaRPr lang="en-US" b="1">
              <a:solidFill>
                <a:schemeClr val="bg2"/>
              </a:solidFill>
            </a:endParaRPr>
          </a:p>
          <a:p>
            <a:pPr>
              <a:spcBef>
                <a:spcPct val="50000"/>
              </a:spcBef>
            </a:pPr>
            <a:endParaRPr lang="en-US">
              <a:solidFill>
                <a:schemeClr val="bg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Thr34t\Desktop\Race Shtuff\Waiting 1.jpg"/>
          <p:cNvPicPr>
            <a:picLocks noChangeAspect="1" noChangeArrowheads="1"/>
          </p:cNvPicPr>
          <p:nvPr/>
        </p:nvPicPr>
        <p:blipFill>
          <a:blip r:embed="rId2" cstate="print"/>
          <a:srcRect/>
          <a:stretch>
            <a:fillRect/>
          </a:stretch>
        </p:blipFill>
        <p:spPr bwMode="auto">
          <a:xfrm>
            <a:off x="1219200" y="457200"/>
            <a:ext cx="6858000" cy="5562600"/>
          </a:xfrm>
          <a:prstGeom prst="rect">
            <a:avLst/>
          </a:prstGeom>
          <a:noFill/>
        </p:spPr>
      </p:pic>
      <p:sp>
        <p:nvSpPr>
          <p:cNvPr id="6147" name="Text Box 3"/>
          <p:cNvSpPr txBox="1">
            <a:spLocks noChangeArrowheads="1"/>
          </p:cNvSpPr>
          <p:nvPr/>
        </p:nvSpPr>
        <p:spPr bwMode="auto">
          <a:xfrm>
            <a:off x="0" y="6019800"/>
            <a:ext cx="9144000" cy="1917700"/>
          </a:xfrm>
          <a:prstGeom prst="rect">
            <a:avLst/>
          </a:prstGeom>
          <a:noFill/>
          <a:ln w="9525">
            <a:noFill/>
            <a:miter lim="800000"/>
            <a:headEnd/>
            <a:tailEnd/>
          </a:ln>
          <a:effectLst/>
        </p:spPr>
        <p:txBody>
          <a:bodyPr>
            <a:spAutoFit/>
          </a:bodyPr>
          <a:lstStyle/>
          <a:p>
            <a:pPr algn="ctr">
              <a:spcBef>
                <a:spcPct val="50000"/>
              </a:spcBef>
            </a:pPr>
            <a:r>
              <a:rPr lang="en-US" b="1">
                <a:solidFill>
                  <a:schemeClr val="bg2"/>
                </a:solidFill>
              </a:rPr>
              <a:t>Greyhound bus terminal, Memphis, Tennessee. 1943.</a:t>
            </a:r>
            <a:br>
              <a:rPr lang="en-US" b="1">
                <a:solidFill>
                  <a:schemeClr val="bg2"/>
                </a:solidFill>
              </a:rPr>
            </a:br>
            <a:endParaRPr lang="en-US" b="1">
              <a:solidFill>
                <a:schemeClr val="bg2"/>
              </a:solidFill>
            </a:endParaRPr>
          </a:p>
          <a:p>
            <a:pPr>
              <a:spcBef>
                <a:spcPct val="50000"/>
              </a:spcBef>
            </a:pPr>
            <a:endParaRPr lang="en-US" b="1">
              <a:solidFill>
                <a:schemeClr val="bg2"/>
              </a:solidFill>
            </a:endParaRPr>
          </a:p>
          <a:p>
            <a:pPr>
              <a:spcBef>
                <a:spcPct val="50000"/>
              </a:spcBef>
            </a:pPr>
            <a:endParaRPr lang="en-US" b="1">
              <a:solidFill>
                <a:schemeClr val="bg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Thr34t\Desktop\Race Shtuff\greyhound sign.jpg"/>
          <p:cNvPicPr>
            <a:picLocks noChangeAspect="1" noChangeArrowheads="1"/>
          </p:cNvPicPr>
          <p:nvPr/>
        </p:nvPicPr>
        <p:blipFill>
          <a:blip r:embed="rId2" cstate="print"/>
          <a:srcRect/>
          <a:stretch>
            <a:fillRect/>
          </a:stretch>
        </p:blipFill>
        <p:spPr bwMode="auto">
          <a:xfrm>
            <a:off x="1676400" y="838200"/>
            <a:ext cx="6248400" cy="4267200"/>
          </a:xfrm>
          <a:prstGeom prst="rect">
            <a:avLst/>
          </a:prstGeom>
          <a:noFill/>
        </p:spPr>
      </p:pic>
      <p:sp>
        <p:nvSpPr>
          <p:cNvPr id="8195" name="Text Box 3"/>
          <p:cNvSpPr txBox="1">
            <a:spLocks noChangeArrowheads="1"/>
          </p:cNvSpPr>
          <p:nvPr/>
        </p:nvSpPr>
        <p:spPr bwMode="auto">
          <a:xfrm>
            <a:off x="1676400" y="5334000"/>
            <a:ext cx="6248400" cy="1552575"/>
          </a:xfrm>
          <a:prstGeom prst="rect">
            <a:avLst/>
          </a:prstGeom>
          <a:noFill/>
          <a:ln w="9525">
            <a:noFill/>
            <a:miter lim="800000"/>
            <a:headEnd/>
            <a:tailEnd/>
          </a:ln>
          <a:effectLst/>
        </p:spPr>
        <p:txBody>
          <a:bodyPr>
            <a:spAutoFit/>
          </a:bodyPr>
          <a:lstStyle/>
          <a:p>
            <a:pPr algn="ctr">
              <a:spcBef>
                <a:spcPct val="50000"/>
              </a:spcBef>
            </a:pPr>
            <a:r>
              <a:rPr lang="en-US" b="1">
                <a:solidFill>
                  <a:schemeClr val="bg2"/>
                </a:solidFill>
              </a:rPr>
              <a:t>A sign at bus station, Rome, Georgia. 1943.</a:t>
            </a:r>
          </a:p>
          <a:p>
            <a:pPr algn="ctr">
              <a:spcBef>
                <a:spcPct val="50000"/>
              </a:spcBef>
            </a:pPr>
            <a:endParaRPr lang="en-US" b="1">
              <a:solidFill>
                <a:schemeClr val="bg2"/>
              </a:solidFill>
            </a:endParaRPr>
          </a:p>
          <a:p>
            <a:pPr algn="ctr">
              <a:spcBef>
                <a:spcPct val="50000"/>
              </a:spcBef>
            </a:pPr>
            <a:endParaRPr lang="en-US" b="1">
              <a:solidFill>
                <a:schemeClr val="bg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2" name="Picture 8" descr="280px-Minstrel_PosterBillyVanWare">
            <a:hlinkClick r:id="rId2"/>
          </p:cNvPr>
          <p:cNvPicPr>
            <a:picLocks noChangeAspect="1" noChangeArrowheads="1"/>
          </p:cNvPicPr>
          <p:nvPr/>
        </p:nvPicPr>
        <p:blipFill>
          <a:blip r:embed="rId3" cstate="print"/>
          <a:srcRect/>
          <a:stretch>
            <a:fillRect/>
          </a:stretch>
        </p:blipFill>
        <p:spPr bwMode="auto">
          <a:xfrm>
            <a:off x="0" y="0"/>
            <a:ext cx="3848100" cy="2803525"/>
          </a:xfrm>
          <a:prstGeom prst="rect">
            <a:avLst/>
          </a:prstGeom>
          <a:noFill/>
        </p:spPr>
      </p:pic>
      <p:pic>
        <p:nvPicPr>
          <p:cNvPr id="11274" name="Picture 10" descr="1900s_SM_Coon_Coon_Coon">
            <a:hlinkClick r:id="rId4"/>
          </p:cNvPr>
          <p:cNvPicPr>
            <a:picLocks noChangeAspect="1" noChangeArrowheads="1"/>
          </p:cNvPicPr>
          <p:nvPr/>
        </p:nvPicPr>
        <p:blipFill>
          <a:blip r:embed="rId5" cstate="print"/>
          <a:srcRect/>
          <a:stretch>
            <a:fillRect/>
          </a:stretch>
        </p:blipFill>
        <p:spPr bwMode="auto">
          <a:xfrm>
            <a:off x="4267200" y="0"/>
            <a:ext cx="4876800" cy="6096000"/>
          </a:xfrm>
          <a:prstGeom prst="rect">
            <a:avLst/>
          </a:prstGeom>
          <a:noFill/>
        </p:spPr>
      </p:pic>
      <p:pic>
        <p:nvPicPr>
          <p:cNvPr id="11276" name="Picture 12" descr="zulu">
            <a:hlinkClick r:id="rId6"/>
          </p:cNvPr>
          <p:cNvPicPr>
            <a:picLocks noChangeAspect="1" noChangeArrowheads="1"/>
          </p:cNvPicPr>
          <p:nvPr/>
        </p:nvPicPr>
        <p:blipFill>
          <a:blip r:embed="rId7" cstate="print"/>
          <a:srcRect/>
          <a:stretch>
            <a:fillRect/>
          </a:stretch>
        </p:blipFill>
        <p:spPr bwMode="auto">
          <a:xfrm>
            <a:off x="0" y="3124200"/>
            <a:ext cx="3190875" cy="2811463"/>
          </a:xfrm>
          <a:prstGeom prst="rect">
            <a:avLst/>
          </a:prstGeom>
          <a:noFill/>
        </p:spPr>
      </p:pic>
      <p:pic>
        <p:nvPicPr>
          <p:cNvPr id="11278" name="Picture 14" descr="082">
            <a:hlinkClick r:id="rId8"/>
          </p:cNvPr>
          <p:cNvPicPr>
            <a:picLocks noChangeAspect="1" noChangeArrowheads="1"/>
          </p:cNvPicPr>
          <p:nvPr/>
        </p:nvPicPr>
        <p:blipFill>
          <a:blip r:embed="rId9" cstate="print"/>
          <a:srcRect/>
          <a:stretch>
            <a:fillRect/>
          </a:stretch>
        </p:blipFill>
        <p:spPr bwMode="auto">
          <a:xfrm>
            <a:off x="3124200" y="2667000"/>
            <a:ext cx="1495425" cy="3733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1272"/>
                                        </p:tgtEl>
                                        <p:attrNameLst>
                                          <p:attrName>style.visibility</p:attrName>
                                        </p:attrNameLst>
                                      </p:cBhvr>
                                      <p:to>
                                        <p:strVal val="visible"/>
                                      </p:to>
                                    </p:set>
                                    <p:animEffect transition="in" filter="barn(inHorizontal)">
                                      <p:cBhvr>
                                        <p:cTn id="7" dur="500"/>
                                        <p:tgtEl>
                                          <p:spTgt spid="1127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1276"/>
                                        </p:tgtEl>
                                        <p:attrNameLst>
                                          <p:attrName>style.visibility</p:attrName>
                                        </p:attrNameLst>
                                      </p:cBhvr>
                                      <p:to>
                                        <p:strVal val="visible"/>
                                      </p:to>
                                    </p:set>
                                    <p:animEffect transition="in" filter="strips(downLeft)">
                                      <p:cBhvr>
                                        <p:cTn id="12" dur="500"/>
                                        <p:tgtEl>
                                          <p:spTgt spid="1127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1278"/>
                                        </p:tgtEl>
                                        <p:attrNameLst>
                                          <p:attrName>style.visibility</p:attrName>
                                        </p:attrNameLst>
                                      </p:cBhvr>
                                      <p:to>
                                        <p:strVal val="visible"/>
                                      </p:to>
                                    </p:set>
                                    <p:animEffect transition="in" filter="strips(downLeft)">
                                      <p:cBhvr>
                                        <p:cTn id="17" dur="500"/>
                                        <p:tgtEl>
                                          <p:spTgt spid="1127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1274"/>
                                        </p:tgtEl>
                                        <p:attrNameLst>
                                          <p:attrName>style.visibility</p:attrName>
                                        </p:attrNameLst>
                                      </p:cBhvr>
                                      <p:to>
                                        <p:strVal val="visible"/>
                                      </p:to>
                                    </p:set>
                                    <p:animEffect transition="in" filter="strips(downLeft)">
                                      <p:cBhvr>
                                        <p:cTn id="22" dur="500"/>
                                        <p:tgtEl>
                                          <p:spTgt spid="11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Thr34t\Desktop\Race Shtuff\cabins 4 coloreds.jpg"/>
          <p:cNvPicPr>
            <a:picLocks noChangeAspect="1" noChangeArrowheads="1"/>
          </p:cNvPicPr>
          <p:nvPr/>
        </p:nvPicPr>
        <p:blipFill>
          <a:blip r:embed="rId2" cstate="print"/>
          <a:srcRect l="4347" t="2177" r="2174" b="6061"/>
          <a:stretch>
            <a:fillRect/>
          </a:stretch>
        </p:blipFill>
        <p:spPr bwMode="auto">
          <a:xfrm>
            <a:off x="1447800" y="642938"/>
            <a:ext cx="6553200" cy="4614862"/>
          </a:xfrm>
          <a:prstGeom prst="rect">
            <a:avLst/>
          </a:prstGeom>
          <a:noFill/>
        </p:spPr>
      </p:pic>
      <p:sp>
        <p:nvSpPr>
          <p:cNvPr id="10243" name="Text Box 3"/>
          <p:cNvSpPr txBox="1">
            <a:spLocks noChangeArrowheads="1"/>
          </p:cNvSpPr>
          <p:nvPr/>
        </p:nvSpPr>
        <p:spPr bwMode="auto">
          <a:xfrm>
            <a:off x="1219200" y="5334000"/>
            <a:ext cx="7010400" cy="1917700"/>
          </a:xfrm>
          <a:prstGeom prst="rect">
            <a:avLst/>
          </a:prstGeom>
          <a:noFill/>
          <a:ln w="9525">
            <a:noFill/>
            <a:miter lim="800000"/>
            <a:headEnd/>
            <a:tailEnd/>
          </a:ln>
          <a:effectLst/>
        </p:spPr>
        <p:txBody>
          <a:bodyPr>
            <a:spAutoFit/>
          </a:bodyPr>
          <a:lstStyle/>
          <a:p>
            <a:pPr algn="ctr">
              <a:spcBef>
                <a:spcPct val="50000"/>
              </a:spcBef>
            </a:pPr>
            <a:r>
              <a:rPr lang="en-US">
                <a:solidFill>
                  <a:schemeClr val="bg2"/>
                </a:solidFill>
              </a:rPr>
              <a:t>A </a:t>
            </a:r>
            <a:r>
              <a:rPr lang="en-US" b="1">
                <a:solidFill>
                  <a:schemeClr val="bg2"/>
                </a:solidFill>
              </a:rPr>
              <a:t>highway sign advertising tourist cabins for Blacks, South Carolina. 1939.</a:t>
            </a:r>
          </a:p>
          <a:p>
            <a:pPr algn="ctr">
              <a:spcBef>
                <a:spcPct val="50000"/>
              </a:spcBef>
            </a:pPr>
            <a:endParaRPr lang="en-US" b="1">
              <a:solidFill>
                <a:schemeClr val="bg2"/>
              </a:solidFill>
            </a:endParaRPr>
          </a:p>
          <a:p>
            <a:pPr algn="ctr">
              <a:spcBef>
                <a:spcPct val="50000"/>
              </a:spcBef>
            </a:pPr>
            <a:endParaRPr lang="en-US" b="1">
              <a:solidFill>
                <a:schemeClr val="bg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5" name="Picture 7" descr="070">
            <a:hlinkClick r:id="rId2"/>
          </p:cNvPr>
          <p:cNvPicPr>
            <a:picLocks noChangeAspect="1" noChangeArrowheads="1"/>
          </p:cNvPicPr>
          <p:nvPr/>
        </p:nvPicPr>
        <p:blipFill>
          <a:blip r:embed="rId3" cstate="print"/>
          <a:srcRect/>
          <a:stretch>
            <a:fillRect/>
          </a:stretch>
        </p:blipFill>
        <p:spPr bwMode="auto">
          <a:xfrm>
            <a:off x="5395913" y="1143000"/>
            <a:ext cx="3748087" cy="4757738"/>
          </a:xfrm>
          <a:prstGeom prst="rect">
            <a:avLst/>
          </a:prstGeom>
          <a:noFill/>
        </p:spPr>
      </p:pic>
      <p:pic>
        <p:nvPicPr>
          <p:cNvPr id="12297" name="Picture 9" descr="emmett">
            <a:hlinkClick r:id="rId4"/>
          </p:cNvPr>
          <p:cNvPicPr>
            <a:picLocks noChangeAspect="1" noChangeArrowheads="1"/>
          </p:cNvPicPr>
          <p:nvPr/>
        </p:nvPicPr>
        <p:blipFill>
          <a:blip r:embed="rId5" cstate="print"/>
          <a:srcRect/>
          <a:stretch>
            <a:fillRect/>
          </a:stretch>
        </p:blipFill>
        <p:spPr bwMode="auto">
          <a:xfrm>
            <a:off x="2209800" y="0"/>
            <a:ext cx="3217863" cy="3189288"/>
          </a:xfrm>
          <a:prstGeom prst="rect">
            <a:avLst/>
          </a:prstGeom>
          <a:noFill/>
        </p:spPr>
      </p:pic>
      <p:pic>
        <p:nvPicPr>
          <p:cNvPr id="12298" name="Picture 10" descr="092">
            <a:hlinkClick r:id="rId6"/>
          </p:cNvPr>
          <p:cNvPicPr>
            <a:picLocks noChangeAspect="1" noChangeArrowheads="1"/>
          </p:cNvPicPr>
          <p:nvPr/>
        </p:nvPicPr>
        <p:blipFill>
          <a:blip r:embed="rId7" cstate="print"/>
          <a:srcRect/>
          <a:stretch>
            <a:fillRect/>
          </a:stretch>
        </p:blipFill>
        <p:spPr bwMode="auto">
          <a:xfrm>
            <a:off x="0" y="1524000"/>
            <a:ext cx="3098800" cy="4660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2298"/>
                                        </p:tgtEl>
                                        <p:attrNameLst>
                                          <p:attrName>style.visibility</p:attrName>
                                        </p:attrNameLst>
                                      </p:cBhvr>
                                      <p:to>
                                        <p:strVal val="visible"/>
                                      </p:to>
                                    </p:set>
                                    <p:animEffect transition="in" filter="barn(inHorizontal)">
                                      <p:cBhvr>
                                        <p:cTn id="7" dur="500"/>
                                        <p:tgtEl>
                                          <p:spTgt spid="122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12297"/>
                                        </p:tgtEl>
                                        <p:attrNameLst>
                                          <p:attrName>style.visibility</p:attrName>
                                        </p:attrNameLst>
                                      </p:cBhvr>
                                      <p:to>
                                        <p:strVal val="visible"/>
                                      </p:to>
                                    </p:set>
                                    <p:animEffect transition="in" filter="barn(inHorizontal)">
                                      <p:cBhvr>
                                        <p:cTn id="12" dur="500"/>
                                        <p:tgtEl>
                                          <p:spTgt spid="1229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12295"/>
                                        </p:tgtEl>
                                        <p:attrNameLst>
                                          <p:attrName>style.visibility</p:attrName>
                                        </p:attrNameLst>
                                      </p:cBhvr>
                                      <p:to>
                                        <p:strVal val="visible"/>
                                      </p:to>
                                    </p:set>
                                    <p:animEffect transition="in" filter="barn(inHorizontal)">
                                      <p:cBhvr>
                                        <p:cTn id="17"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057400" y="5257800"/>
            <a:ext cx="5029200" cy="1917700"/>
          </a:xfrm>
          <a:prstGeom prst="rect">
            <a:avLst/>
          </a:prstGeom>
          <a:noFill/>
          <a:ln w="9525">
            <a:noFill/>
            <a:miter lim="800000"/>
            <a:headEnd/>
            <a:tailEnd/>
          </a:ln>
          <a:effectLst/>
        </p:spPr>
        <p:txBody>
          <a:bodyPr>
            <a:spAutoFit/>
          </a:bodyPr>
          <a:lstStyle/>
          <a:p>
            <a:pPr algn="ctr">
              <a:spcBef>
                <a:spcPct val="50000"/>
              </a:spcBef>
            </a:pPr>
            <a:r>
              <a:rPr lang="en-US" b="1">
                <a:solidFill>
                  <a:schemeClr val="bg2"/>
                </a:solidFill>
              </a:rPr>
              <a:t>The Rex theater for colored people, Leland, Mississippi. June 1937.</a:t>
            </a:r>
          </a:p>
          <a:p>
            <a:pPr>
              <a:spcBef>
                <a:spcPct val="50000"/>
              </a:spcBef>
            </a:pPr>
            <a:endParaRPr lang="en-US" b="1">
              <a:solidFill>
                <a:schemeClr val="bg2"/>
              </a:solidFill>
            </a:endParaRPr>
          </a:p>
          <a:p>
            <a:pPr>
              <a:spcBef>
                <a:spcPct val="50000"/>
              </a:spcBef>
            </a:pPr>
            <a:endParaRPr lang="en-US" b="1">
              <a:solidFill>
                <a:schemeClr val="bg2"/>
              </a:solidFill>
            </a:endParaRPr>
          </a:p>
        </p:txBody>
      </p:sp>
      <p:pic>
        <p:nvPicPr>
          <p:cNvPr id="17411" name="Picture 3" descr="C:\Documents and Settings\Thr34t\Desktop\Race Shtuff\rex theatre.jpg"/>
          <p:cNvPicPr>
            <a:picLocks noChangeAspect="1" noChangeArrowheads="1"/>
          </p:cNvPicPr>
          <p:nvPr/>
        </p:nvPicPr>
        <p:blipFill>
          <a:blip r:embed="rId2" cstate="print"/>
          <a:srcRect/>
          <a:stretch>
            <a:fillRect/>
          </a:stretch>
        </p:blipFill>
        <p:spPr bwMode="auto">
          <a:xfrm>
            <a:off x="2133600" y="228600"/>
            <a:ext cx="4859338" cy="48768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371600" y="5716588"/>
            <a:ext cx="6477000" cy="1917700"/>
          </a:xfrm>
          <a:prstGeom prst="rect">
            <a:avLst/>
          </a:prstGeom>
          <a:noFill/>
          <a:ln w="9525">
            <a:noFill/>
            <a:miter lim="800000"/>
            <a:headEnd/>
            <a:tailEnd/>
          </a:ln>
          <a:effectLst/>
        </p:spPr>
        <p:txBody>
          <a:bodyPr>
            <a:spAutoFit/>
          </a:bodyPr>
          <a:lstStyle/>
          <a:p>
            <a:pPr algn="ctr">
              <a:spcBef>
                <a:spcPct val="50000"/>
              </a:spcBef>
            </a:pPr>
            <a:r>
              <a:rPr lang="en-US" b="1">
                <a:solidFill>
                  <a:schemeClr val="bg2"/>
                </a:solidFill>
              </a:rPr>
              <a:t>Restaurant, Lancaster, Ohio. 1938.</a:t>
            </a:r>
            <a:br>
              <a:rPr lang="en-US" b="1">
                <a:solidFill>
                  <a:schemeClr val="bg2"/>
                </a:solidFill>
              </a:rPr>
            </a:br>
            <a:endParaRPr lang="en-US" b="1">
              <a:solidFill>
                <a:schemeClr val="bg2"/>
              </a:solidFill>
            </a:endParaRPr>
          </a:p>
          <a:p>
            <a:pPr>
              <a:spcBef>
                <a:spcPct val="50000"/>
              </a:spcBef>
            </a:pPr>
            <a:endParaRPr lang="en-US" b="1">
              <a:solidFill>
                <a:schemeClr val="bg2"/>
              </a:solidFill>
            </a:endParaRPr>
          </a:p>
          <a:p>
            <a:pPr>
              <a:spcBef>
                <a:spcPct val="50000"/>
              </a:spcBef>
            </a:pPr>
            <a:endParaRPr lang="en-US" b="1">
              <a:solidFill>
                <a:schemeClr val="bg2"/>
              </a:solidFill>
            </a:endParaRPr>
          </a:p>
        </p:txBody>
      </p:sp>
      <p:pic>
        <p:nvPicPr>
          <p:cNvPr id="18435" name="Picture 3" descr="C:\Documents and Settings\Thr34t\Desktop\Race Shtuff\restaurant sign.jpg"/>
          <p:cNvPicPr>
            <a:picLocks noChangeAspect="1" noChangeArrowheads="1"/>
          </p:cNvPicPr>
          <p:nvPr/>
        </p:nvPicPr>
        <p:blipFill>
          <a:blip r:embed="rId2" cstate="print"/>
          <a:srcRect l="16893" t="17854" r="15215" b="18970"/>
          <a:stretch>
            <a:fillRect/>
          </a:stretch>
        </p:blipFill>
        <p:spPr bwMode="auto">
          <a:xfrm>
            <a:off x="1371600" y="609600"/>
            <a:ext cx="6400800" cy="488473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Documents and Settings\Thr34t\Desktop\Race Shtuff\beale hall.jpg"/>
          <p:cNvPicPr>
            <a:picLocks noChangeAspect="1" noChangeArrowheads="1"/>
          </p:cNvPicPr>
          <p:nvPr/>
        </p:nvPicPr>
        <p:blipFill>
          <a:blip r:embed="rId2" cstate="print"/>
          <a:srcRect l="1190" t="1497" r="1190" b="3258"/>
          <a:stretch>
            <a:fillRect/>
          </a:stretch>
        </p:blipFill>
        <p:spPr bwMode="auto">
          <a:xfrm>
            <a:off x="990600" y="838200"/>
            <a:ext cx="7162800" cy="4629150"/>
          </a:xfrm>
          <a:prstGeom prst="rect">
            <a:avLst/>
          </a:prstGeom>
          <a:noFill/>
        </p:spPr>
      </p:pic>
      <p:sp>
        <p:nvSpPr>
          <p:cNvPr id="22531" name="Text Box 3"/>
          <p:cNvSpPr txBox="1">
            <a:spLocks noChangeArrowheads="1"/>
          </p:cNvSpPr>
          <p:nvPr/>
        </p:nvSpPr>
        <p:spPr bwMode="auto">
          <a:xfrm>
            <a:off x="990600" y="5638800"/>
            <a:ext cx="7162800" cy="1552575"/>
          </a:xfrm>
          <a:prstGeom prst="rect">
            <a:avLst/>
          </a:prstGeom>
          <a:noFill/>
          <a:ln w="9525">
            <a:noFill/>
            <a:miter lim="800000"/>
            <a:headEnd/>
            <a:tailEnd/>
          </a:ln>
          <a:effectLst/>
        </p:spPr>
        <p:txBody>
          <a:bodyPr>
            <a:spAutoFit/>
          </a:bodyPr>
          <a:lstStyle/>
          <a:p>
            <a:pPr algn="ctr">
              <a:spcBef>
                <a:spcPct val="50000"/>
              </a:spcBef>
            </a:pPr>
            <a:r>
              <a:rPr lang="en-US" b="1">
                <a:solidFill>
                  <a:schemeClr val="bg2"/>
                </a:solidFill>
              </a:rPr>
              <a:t>Beale Street, Memphis, Tennessee. 1939.</a:t>
            </a:r>
          </a:p>
          <a:p>
            <a:pPr algn="ctr">
              <a:spcBef>
                <a:spcPct val="50000"/>
              </a:spcBef>
            </a:pPr>
            <a:endParaRPr lang="en-US" b="1">
              <a:solidFill>
                <a:schemeClr val="bg2"/>
              </a:solidFill>
            </a:endParaRPr>
          </a:p>
          <a:p>
            <a:pPr algn="ctr">
              <a:spcBef>
                <a:spcPct val="50000"/>
              </a:spcBef>
            </a:pPr>
            <a:endParaRPr lang="en-US" b="1">
              <a:solidFill>
                <a:schemeClr val="bg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sz="6200" dirty="0" err="1" smtClean="0"/>
              <a:t>Plessy</a:t>
            </a:r>
            <a:r>
              <a:rPr lang="en-US" sz="6200" dirty="0" smtClean="0"/>
              <a:t> vs. </a:t>
            </a:r>
            <a:r>
              <a:rPr lang="en-US" sz="6200" dirty="0" err="1" smtClean="0"/>
              <a:t>Fegurson</a:t>
            </a:r>
            <a:endParaRPr lang="en-US" sz="6200" dirty="0"/>
          </a:p>
        </p:txBody>
      </p:sp>
      <p:sp>
        <p:nvSpPr>
          <p:cNvPr id="97283" name="Rectangle 3"/>
          <p:cNvSpPr>
            <a:spLocks noGrp="1" noChangeArrowheads="1"/>
          </p:cNvSpPr>
          <p:nvPr>
            <p:ph type="body" idx="1"/>
          </p:nvPr>
        </p:nvSpPr>
        <p:spPr/>
        <p:txBody>
          <a:bodyPr>
            <a:normAutofit lnSpcReduction="10000"/>
          </a:bodyPr>
          <a:lstStyle/>
          <a:p>
            <a:r>
              <a:rPr lang="en-US" sz="4200" dirty="0" smtClean="0"/>
              <a:t>Black man (Homer </a:t>
            </a:r>
            <a:r>
              <a:rPr lang="en-US" sz="4200" dirty="0" err="1" smtClean="0"/>
              <a:t>Plessy</a:t>
            </a:r>
            <a:r>
              <a:rPr lang="en-US" sz="4200" dirty="0" smtClean="0"/>
              <a:t>) sued that separate trains for blacks and whites were against the law</a:t>
            </a:r>
          </a:p>
          <a:p>
            <a:r>
              <a:rPr lang="en-US" sz="4200" dirty="0" smtClean="0"/>
              <a:t>The </a:t>
            </a:r>
            <a:r>
              <a:rPr lang="en-US" sz="4200" dirty="0"/>
              <a:t>Supreme Court decided in </a:t>
            </a:r>
            <a:r>
              <a:rPr lang="en-US" sz="4200" i="1" dirty="0" err="1">
                <a:solidFill>
                  <a:schemeClr val="tx2"/>
                </a:solidFill>
              </a:rPr>
              <a:t>Plessy</a:t>
            </a:r>
            <a:r>
              <a:rPr lang="en-US" sz="4200" i="1" dirty="0">
                <a:solidFill>
                  <a:schemeClr val="tx2"/>
                </a:solidFill>
              </a:rPr>
              <a:t> vs. Ferguson</a:t>
            </a:r>
            <a:r>
              <a:rPr lang="en-US" sz="4200" i="1" dirty="0"/>
              <a:t> </a:t>
            </a:r>
            <a:r>
              <a:rPr lang="en-US" sz="4200" dirty="0"/>
              <a:t>that separate institutions are okay if they are equal</a:t>
            </a:r>
            <a:r>
              <a:rPr lang="en-US" sz="4200" dirty="0" smtClean="0"/>
              <a:t>.</a:t>
            </a:r>
            <a:endParaRPr lang="en-US" sz="42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Reconstruction</a:t>
            </a:r>
            <a:endParaRPr lang="en-US" dirty="0"/>
          </a:p>
        </p:txBody>
      </p:sp>
      <p:sp>
        <p:nvSpPr>
          <p:cNvPr id="3" name="Content Placeholder 2"/>
          <p:cNvSpPr>
            <a:spLocks noGrp="1"/>
          </p:cNvSpPr>
          <p:nvPr>
            <p:ph idx="1"/>
          </p:nvPr>
        </p:nvSpPr>
        <p:spPr/>
        <p:txBody>
          <a:bodyPr/>
          <a:lstStyle/>
          <a:p>
            <a:r>
              <a:rPr lang="en-US" dirty="0" smtClean="0"/>
              <a:t>During reconstruction (the period following the Civil War) many blacks exercised these rights (voted and held office)</a:t>
            </a:r>
          </a:p>
          <a:p>
            <a:pPr lvl="1">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4495800" y="0"/>
            <a:ext cx="4648200" cy="1552575"/>
          </a:xfrm>
          <a:prstGeom prst="rect">
            <a:avLst/>
          </a:prstGeom>
          <a:noFill/>
          <a:ln w="9525">
            <a:noFill/>
            <a:miter lim="800000"/>
            <a:headEnd/>
            <a:tailEnd/>
          </a:ln>
          <a:effectLst/>
        </p:spPr>
        <p:txBody>
          <a:bodyPr>
            <a:spAutoFit/>
          </a:bodyPr>
          <a:lstStyle/>
          <a:p>
            <a:pPr>
              <a:spcBef>
                <a:spcPct val="50000"/>
              </a:spcBef>
            </a:pPr>
            <a:r>
              <a:rPr lang="en-US" sz="2400" b="1" i="1">
                <a:latin typeface="Times New Roman" pitchFamily="18" charset="0"/>
              </a:rPr>
              <a:t>Plessy v. Ferguson</a:t>
            </a:r>
            <a:r>
              <a:rPr lang="en-US" sz="2400">
                <a:latin typeface="Times New Roman" pitchFamily="18" charset="0"/>
              </a:rPr>
              <a:t>  - The Supreme Court ruled that segregation was legal as long as facilities were “separate but equal”.</a:t>
            </a:r>
          </a:p>
        </p:txBody>
      </p:sp>
      <p:pic>
        <p:nvPicPr>
          <p:cNvPr id="3076" name="Picture 4" descr="Plessy v. Ferguson: (1896)">
            <a:hlinkClick r:id="rId2"/>
          </p:cNvPr>
          <p:cNvPicPr>
            <a:picLocks noChangeAspect="1" noChangeArrowheads="1"/>
          </p:cNvPicPr>
          <p:nvPr/>
        </p:nvPicPr>
        <p:blipFill>
          <a:blip r:embed="rId3" cstate="print"/>
          <a:srcRect l="9958" t="10628" r="6105" b="16701"/>
          <a:stretch>
            <a:fillRect/>
          </a:stretch>
        </p:blipFill>
        <p:spPr bwMode="auto">
          <a:xfrm>
            <a:off x="0" y="0"/>
            <a:ext cx="4495800" cy="6397625"/>
          </a:xfrm>
          <a:prstGeom prst="rect">
            <a:avLst/>
          </a:prstGeom>
          <a:noFill/>
        </p:spPr>
      </p:pic>
      <p:sp>
        <p:nvSpPr>
          <p:cNvPr id="3077" name="Text Box 5"/>
          <p:cNvSpPr txBox="1">
            <a:spLocks noChangeArrowheads="1"/>
          </p:cNvSpPr>
          <p:nvPr/>
        </p:nvSpPr>
        <p:spPr bwMode="auto">
          <a:xfrm>
            <a:off x="5029200" y="1676400"/>
            <a:ext cx="4114800" cy="1917700"/>
          </a:xfrm>
          <a:prstGeom prst="rect">
            <a:avLst/>
          </a:prstGeom>
          <a:noFill/>
          <a:ln w="9525">
            <a:noFill/>
            <a:miter lim="800000"/>
            <a:headEnd/>
            <a:tailEnd/>
          </a:ln>
          <a:effectLst/>
        </p:spPr>
        <p:txBody>
          <a:bodyPr>
            <a:spAutoFit/>
          </a:bodyPr>
          <a:lstStyle/>
          <a:p>
            <a:pPr>
              <a:spcBef>
                <a:spcPct val="50000"/>
              </a:spcBef>
            </a:pPr>
            <a:r>
              <a:rPr lang="en-US" sz="2400" i="1">
                <a:latin typeface="Times New Roman" pitchFamily="18" charset="0"/>
              </a:rPr>
              <a:t>This cause came on to be heard on the transcript of the record from the Supreme Court of the State of Louisiana, and was argued by counsel.</a:t>
            </a:r>
          </a:p>
        </p:txBody>
      </p:sp>
      <p:sp>
        <p:nvSpPr>
          <p:cNvPr id="3078" name="Line 6"/>
          <p:cNvSpPr>
            <a:spLocks noChangeShapeType="1"/>
          </p:cNvSpPr>
          <p:nvPr/>
        </p:nvSpPr>
        <p:spPr bwMode="auto">
          <a:xfrm flipV="1">
            <a:off x="4114800" y="3048000"/>
            <a:ext cx="838200" cy="685800"/>
          </a:xfrm>
          <a:prstGeom prst="line">
            <a:avLst/>
          </a:prstGeom>
          <a:noFill/>
          <a:ln w="38100">
            <a:solidFill>
              <a:schemeClr val="tx1"/>
            </a:solidFill>
            <a:round/>
            <a:headEnd/>
            <a:tailEnd type="triangle" w="med" len="med"/>
          </a:ln>
          <a:effectLst/>
        </p:spPr>
        <p:txBody>
          <a:bodyPr/>
          <a:lstStyle/>
          <a:p>
            <a:endParaRPr lang="en-US"/>
          </a:p>
        </p:txBody>
      </p:sp>
      <p:sp>
        <p:nvSpPr>
          <p:cNvPr id="3079" name="Line 7"/>
          <p:cNvSpPr>
            <a:spLocks noChangeShapeType="1"/>
          </p:cNvSpPr>
          <p:nvPr/>
        </p:nvSpPr>
        <p:spPr bwMode="auto">
          <a:xfrm>
            <a:off x="3962400" y="4724400"/>
            <a:ext cx="914400" cy="0"/>
          </a:xfrm>
          <a:prstGeom prst="line">
            <a:avLst/>
          </a:prstGeom>
          <a:noFill/>
          <a:ln w="38100">
            <a:solidFill>
              <a:schemeClr val="tx1"/>
            </a:solidFill>
            <a:round/>
            <a:headEnd/>
            <a:tailEnd type="triangle" w="med" len="med"/>
          </a:ln>
          <a:effectLst/>
        </p:spPr>
        <p:txBody>
          <a:bodyPr/>
          <a:lstStyle/>
          <a:p>
            <a:endParaRPr lang="en-US"/>
          </a:p>
        </p:txBody>
      </p:sp>
      <p:sp>
        <p:nvSpPr>
          <p:cNvPr id="3080" name="Text Box 8"/>
          <p:cNvSpPr txBox="1">
            <a:spLocks noChangeArrowheads="1"/>
          </p:cNvSpPr>
          <p:nvPr/>
        </p:nvSpPr>
        <p:spPr bwMode="auto">
          <a:xfrm>
            <a:off x="4876800" y="4267200"/>
            <a:ext cx="4267200" cy="2282825"/>
          </a:xfrm>
          <a:prstGeom prst="rect">
            <a:avLst/>
          </a:prstGeom>
          <a:noFill/>
          <a:ln w="9525">
            <a:noFill/>
            <a:miter lim="800000"/>
            <a:headEnd/>
            <a:tailEnd/>
          </a:ln>
          <a:effectLst/>
        </p:spPr>
        <p:txBody>
          <a:bodyPr>
            <a:spAutoFit/>
          </a:bodyPr>
          <a:lstStyle/>
          <a:p>
            <a:pPr>
              <a:spcBef>
                <a:spcPct val="50000"/>
              </a:spcBef>
            </a:pPr>
            <a:r>
              <a:rPr lang="en-US" sz="2400" i="1">
                <a:latin typeface="Times New Roman" pitchFamily="18" charset="0"/>
              </a:rPr>
              <a:t>On consideration whereof, It is now here ordered and adjudged by this Court that the judgement of the said Supreme Court, in this cause, be and the same is hereby, affirmed with costs.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strips(downLeft)">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box(in)">
                                      <p:cBhvr>
                                        <p:cTn id="12" dur="500"/>
                                        <p:tgtEl>
                                          <p:spTgt spid="307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strips(downLeft)">
                                      <p:cBhvr>
                                        <p:cTn id="17" dur="5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079"/>
                                        </p:tgtEl>
                                        <p:attrNameLst>
                                          <p:attrName>style.visibility</p:attrName>
                                        </p:attrNameLst>
                                      </p:cBhvr>
                                      <p:to>
                                        <p:strVal val="visible"/>
                                      </p:to>
                                    </p:set>
                                    <p:animEffect transition="in" filter="barn(inHorizontal)">
                                      <p:cBhvr>
                                        <p:cTn id="22" dur="500"/>
                                        <p:tgtEl>
                                          <p:spTgt spid="307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3080"/>
                                        </p:tgtEl>
                                        <p:attrNameLst>
                                          <p:attrName>style.visibility</p:attrName>
                                        </p:attrNameLst>
                                      </p:cBhvr>
                                      <p:to>
                                        <p:strVal val="visible"/>
                                      </p:to>
                                    </p:set>
                                    <p:animEffect transition="in" filter="barn(inHorizontal)">
                                      <p:cBhvr>
                                        <p:cTn id="27" dur="500"/>
                                        <p:tgtEl>
                                          <p:spTgt spid="308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3074"/>
                                        </p:tgtEl>
                                        <p:attrNameLst>
                                          <p:attrName>style.visibility</p:attrName>
                                        </p:attrNameLst>
                                      </p:cBhvr>
                                      <p:to>
                                        <p:strVal val="visible"/>
                                      </p:to>
                                    </p:set>
                                    <p:animEffect transition="in" filter="barn(inHorizontal)">
                                      <p:cBhvr>
                                        <p:cTn id="3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7" grpId="0"/>
      <p:bldP spid="3078" grpId="0" animBg="1"/>
      <p:bldP spid="3079" grpId="0" animBg="1"/>
      <p:bldP spid="308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09600" y="533400"/>
            <a:ext cx="7924800" cy="5441950"/>
          </a:xfrm>
          <a:prstGeom prst="rect">
            <a:avLst/>
          </a:prstGeom>
          <a:noFill/>
          <a:ln w="9525">
            <a:noFill/>
            <a:miter lim="800000"/>
            <a:headEnd/>
            <a:tailEnd/>
          </a:ln>
          <a:effectLst/>
        </p:spPr>
        <p:txBody>
          <a:bodyPr>
            <a:spAutoFit/>
          </a:bodyPr>
          <a:lstStyle/>
          <a:p>
            <a:pPr algn="ctr">
              <a:spcBef>
                <a:spcPct val="50000"/>
              </a:spcBef>
            </a:pPr>
            <a:r>
              <a:rPr lang="en-US" sz="3600" b="1" dirty="0">
                <a:solidFill>
                  <a:schemeClr val="tx1">
                    <a:lumMod val="95000"/>
                    <a:lumOff val="5000"/>
                  </a:schemeClr>
                </a:solidFill>
                <a:cs typeface="Times New Roman" pitchFamily="18" charset="0"/>
              </a:rPr>
              <a:t>Some Facilities that Were Separate:</a:t>
            </a:r>
            <a:r>
              <a:rPr lang="en-US" sz="3000" b="1" dirty="0">
                <a:solidFill>
                  <a:schemeClr val="tx1">
                    <a:lumMod val="95000"/>
                    <a:lumOff val="5000"/>
                  </a:schemeClr>
                </a:solidFill>
                <a:cs typeface="Times New Roman" pitchFamily="18" charset="0"/>
              </a:rPr>
              <a:t> </a:t>
            </a:r>
          </a:p>
          <a:p>
            <a:pPr algn="ctr">
              <a:spcBef>
                <a:spcPct val="50000"/>
              </a:spcBef>
              <a:buFont typeface="Wingdings" pitchFamily="2" charset="2"/>
              <a:buChar char="§"/>
            </a:pPr>
            <a:r>
              <a:rPr lang="en-US" sz="3000" b="1" dirty="0">
                <a:solidFill>
                  <a:schemeClr val="tx1">
                    <a:lumMod val="95000"/>
                    <a:lumOff val="5000"/>
                  </a:schemeClr>
                </a:solidFill>
                <a:cs typeface="Times New Roman" pitchFamily="18" charset="0"/>
              </a:rPr>
              <a:t>Bus station waiting rooms and ticket windows</a:t>
            </a:r>
          </a:p>
          <a:p>
            <a:pPr algn="ctr">
              <a:spcBef>
                <a:spcPct val="50000"/>
              </a:spcBef>
              <a:buFont typeface="Wingdings" pitchFamily="2" charset="2"/>
              <a:buChar char="§"/>
            </a:pPr>
            <a:r>
              <a:rPr lang="en-US" sz="3000" b="1" dirty="0">
                <a:solidFill>
                  <a:schemeClr val="tx1">
                    <a:lumMod val="95000"/>
                    <a:lumOff val="5000"/>
                  </a:schemeClr>
                </a:solidFill>
                <a:cs typeface="Times New Roman" pitchFamily="18" charset="0"/>
              </a:rPr>
              <a:t>Railroad cars or coaches</a:t>
            </a:r>
          </a:p>
          <a:p>
            <a:pPr algn="ctr">
              <a:spcBef>
                <a:spcPct val="50000"/>
              </a:spcBef>
              <a:buFont typeface="Wingdings" pitchFamily="2" charset="2"/>
              <a:buChar char="§"/>
            </a:pPr>
            <a:r>
              <a:rPr lang="en-US" sz="3000" b="1" dirty="0">
                <a:solidFill>
                  <a:schemeClr val="tx1">
                    <a:lumMod val="95000"/>
                    <a:lumOff val="5000"/>
                  </a:schemeClr>
                </a:solidFill>
                <a:cs typeface="Times New Roman" pitchFamily="18" charset="0"/>
              </a:rPr>
              <a:t>Restaurants and lunch counters</a:t>
            </a:r>
          </a:p>
          <a:p>
            <a:pPr algn="ctr">
              <a:spcBef>
                <a:spcPct val="50000"/>
              </a:spcBef>
              <a:buFont typeface="Wingdings" pitchFamily="2" charset="2"/>
              <a:buChar char="§"/>
            </a:pPr>
            <a:r>
              <a:rPr lang="en-US" sz="3000" b="1" dirty="0">
                <a:solidFill>
                  <a:schemeClr val="tx1">
                    <a:lumMod val="95000"/>
                    <a:lumOff val="5000"/>
                  </a:schemeClr>
                </a:solidFill>
                <a:cs typeface="Times New Roman" pitchFamily="18" charset="0"/>
              </a:rPr>
              <a:t>Schools and public parks</a:t>
            </a:r>
          </a:p>
          <a:p>
            <a:pPr algn="ctr">
              <a:spcBef>
                <a:spcPct val="50000"/>
              </a:spcBef>
              <a:buFont typeface="Wingdings" pitchFamily="2" charset="2"/>
              <a:buChar char="§"/>
            </a:pPr>
            <a:r>
              <a:rPr lang="en-US" sz="3000" b="1" dirty="0">
                <a:solidFill>
                  <a:schemeClr val="tx1">
                    <a:lumMod val="95000"/>
                    <a:lumOff val="5000"/>
                  </a:schemeClr>
                </a:solidFill>
                <a:cs typeface="Times New Roman" pitchFamily="18" charset="0"/>
              </a:rPr>
              <a:t>Restrooms and water fountains</a:t>
            </a:r>
          </a:p>
          <a:p>
            <a:pPr algn="ctr">
              <a:spcBef>
                <a:spcPct val="50000"/>
              </a:spcBef>
              <a:buFont typeface="Wingdings" pitchFamily="2" charset="2"/>
              <a:buChar char="§"/>
            </a:pPr>
            <a:r>
              <a:rPr lang="en-US" sz="3000" b="1" dirty="0">
                <a:solidFill>
                  <a:schemeClr val="tx1">
                    <a:lumMod val="95000"/>
                    <a:lumOff val="5000"/>
                  </a:schemeClr>
                </a:solidFill>
                <a:cs typeface="Times New Roman" pitchFamily="18" charset="0"/>
              </a:rPr>
              <a:t>Sections of movie theaters</a:t>
            </a:r>
          </a:p>
          <a:p>
            <a:pPr algn="ctr">
              <a:spcBef>
                <a:spcPct val="50000"/>
              </a:spcBef>
              <a:buFont typeface="Wingdings" pitchFamily="2" charset="2"/>
              <a:buChar char="§"/>
            </a:pPr>
            <a:r>
              <a:rPr lang="en-US" sz="3000" b="1" dirty="0">
                <a:solidFill>
                  <a:schemeClr val="tx1">
                    <a:lumMod val="95000"/>
                    <a:lumOff val="5000"/>
                  </a:schemeClr>
                </a:solidFill>
                <a:cs typeface="Times New Roman" pitchFamily="18" charset="0"/>
              </a:rPr>
              <a:t>There were even separate cemeteries</a:t>
            </a:r>
            <a:r>
              <a:rPr lang="en-US" dirty="0">
                <a:solidFill>
                  <a:schemeClr val="tx1">
                    <a:lumMod val="95000"/>
                    <a:lumOff val="5000"/>
                  </a:schemeClr>
                </a:solidFill>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descr="&#10;plessyVisual">
            <a:hlinkClick r:id="rId2"/>
          </p:cNvPr>
          <p:cNvPicPr>
            <a:picLocks noChangeAspect="1" noChangeArrowheads="1"/>
          </p:cNvPicPr>
          <p:nvPr/>
        </p:nvPicPr>
        <p:blipFill>
          <a:blip r:embed="rId3" cstate="print"/>
          <a:srcRect r="49353" b="50908"/>
          <a:stretch>
            <a:fillRect/>
          </a:stretch>
        </p:blipFill>
        <p:spPr bwMode="auto">
          <a:xfrm>
            <a:off x="304800" y="0"/>
            <a:ext cx="3857625" cy="6856413"/>
          </a:xfrm>
          <a:prstGeom prst="rect">
            <a:avLst/>
          </a:prstGeom>
          <a:noFill/>
          <a:ln w="9525">
            <a:noFill/>
            <a:miter lim="800000"/>
            <a:headEnd/>
            <a:tailEnd/>
          </a:ln>
        </p:spPr>
      </p:pic>
      <p:pic>
        <p:nvPicPr>
          <p:cNvPr id="16391" name="Picture 7" descr="&#10;plessyVisual">
            <a:hlinkClick r:id="rId2"/>
          </p:cNvPr>
          <p:cNvPicPr>
            <a:picLocks noChangeAspect="1" noChangeArrowheads="1"/>
          </p:cNvPicPr>
          <p:nvPr/>
        </p:nvPicPr>
        <p:blipFill>
          <a:blip r:embed="rId3" cstate="print"/>
          <a:srcRect l="50706" b="52020"/>
          <a:stretch>
            <a:fillRect/>
          </a:stretch>
        </p:blipFill>
        <p:spPr bwMode="auto">
          <a:xfrm>
            <a:off x="4572000" y="-6350"/>
            <a:ext cx="3848100" cy="6864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barn(inHorizontal)">
                                      <p:cBhvr>
                                        <p:cTn id="7" dur="500"/>
                                        <p:tgtEl>
                                          <p:spTgt spid="1638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16391"/>
                                        </p:tgtEl>
                                        <p:attrNameLst>
                                          <p:attrName>style.visibility</p:attrName>
                                        </p:attrNameLst>
                                      </p:cBhvr>
                                      <p:to>
                                        <p:strVal val="visible"/>
                                      </p:to>
                                    </p:set>
                                    <p:animEffect transition="in" filter="barn(inHorizontal)">
                                      <p:cBhvr>
                                        <p:cTn id="12"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descr="&#10;plessyVisual">
            <a:hlinkClick r:id="rId2"/>
          </p:cNvPr>
          <p:cNvPicPr>
            <a:picLocks noChangeAspect="1" noChangeArrowheads="1"/>
          </p:cNvPicPr>
          <p:nvPr/>
        </p:nvPicPr>
        <p:blipFill>
          <a:blip r:embed="rId3" cstate="print"/>
          <a:srcRect t="49484" r="48000"/>
          <a:stretch>
            <a:fillRect/>
          </a:stretch>
        </p:blipFill>
        <p:spPr bwMode="auto">
          <a:xfrm>
            <a:off x="457200" y="0"/>
            <a:ext cx="3848100" cy="6853238"/>
          </a:xfrm>
          <a:prstGeom prst="rect">
            <a:avLst/>
          </a:prstGeom>
          <a:noFill/>
        </p:spPr>
      </p:pic>
      <p:pic>
        <p:nvPicPr>
          <p:cNvPr id="15367" name="Picture 7" descr="&#10;plessyVisual">
            <a:hlinkClick r:id="rId2"/>
          </p:cNvPr>
          <p:cNvPicPr>
            <a:picLocks noChangeAspect="1" noChangeArrowheads="1"/>
          </p:cNvPicPr>
          <p:nvPr/>
        </p:nvPicPr>
        <p:blipFill>
          <a:blip r:embed="rId3" cstate="print"/>
          <a:srcRect l="50706" t="48743" b="1794"/>
          <a:stretch>
            <a:fillRect/>
          </a:stretch>
        </p:blipFill>
        <p:spPr bwMode="auto">
          <a:xfrm>
            <a:off x="4724400" y="0"/>
            <a:ext cx="3729038" cy="68595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barn(inHorizontal)">
                                      <p:cBhvr>
                                        <p:cTn id="7" dur="500"/>
                                        <p:tgtEl>
                                          <p:spTgt spid="1536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15367"/>
                                        </p:tgtEl>
                                        <p:attrNameLst>
                                          <p:attrName>style.visibility</p:attrName>
                                        </p:attrNameLst>
                                      </p:cBhvr>
                                      <p:to>
                                        <p:strVal val="visible"/>
                                      </p:to>
                                    </p:set>
                                    <p:animEffect transition="in" filter="barn(inHorizontal)">
                                      <p:cBhvr>
                                        <p:cTn id="12"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a:t>1865 – Reconstruction Begins</a:t>
            </a:r>
          </a:p>
        </p:txBody>
      </p:sp>
      <p:sp>
        <p:nvSpPr>
          <p:cNvPr id="3075" name="Rectangle 3"/>
          <p:cNvSpPr>
            <a:spLocks noGrp="1" noChangeArrowheads="1"/>
          </p:cNvSpPr>
          <p:nvPr>
            <p:ph type="body" idx="1"/>
          </p:nvPr>
        </p:nvSpPr>
        <p:spPr/>
        <p:txBody>
          <a:bodyPr/>
          <a:lstStyle/>
          <a:p>
            <a:pPr>
              <a:lnSpc>
                <a:spcPct val="90000"/>
              </a:lnSpc>
            </a:pPr>
            <a:r>
              <a:rPr lang="en-US" b="1" dirty="0" smtClean="0"/>
              <a:t>13th </a:t>
            </a:r>
            <a:r>
              <a:rPr lang="en-US" b="1" dirty="0"/>
              <a:t>Amendment: Abolished slavery</a:t>
            </a:r>
          </a:p>
          <a:p>
            <a:pPr>
              <a:lnSpc>
                <a:spcPct val="90000"/>
              </a:lnSpc>
            </a:pPr>
            <a:r>
              <a:rPr lang="en-US" b="1" dirty="0"/>
              <a:t>14th Amendment: Equal protection under the law to all U.S. citizens</a:t>
            </a:r>
          </a:p>
          <a:p>
            <a:pPr>
              <a:lnSpc>
                <a:spcPct val="90000"/>
              </a:lnSpc>
            </a:pPr>
            <a:r>
              <a:rPr lang="en-US" b="1" dirty="0"/>
              <a:t>15th </a:t>
            </a:r>
            <a:r>
              <a:rPr lang="en-US" b="1" dirty="0" smtClean="0"/>
              <a:t>Amendment: </a:t>
            </a:r>
            <a:r>
              <a:rPr lang="en-US" b="1" dirty="0"/>
              <a:t>Cannot deny rights based on race</a:t>
            </a:r>
          </a:p>
          <a:p>
            <a:pPr>
              <a:lnSpc>
                <a:spcPct val="90000"/>
              </a:lnSpc>
            </a:pPr>
            <a:r>
              <a:rPr lang="en-US" b="1" dirty="0"/>
              <a:t>Freedman's Bureau: Provided food, clothing, hospitals, help with employment, and schools for blacks in the South</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Hiram Revels</a:t>
            </a:r>
            <a:endParaRPr lang="en-US" dirty="0"/>
          </a:p>
        </p:txBody>
      </p:sp>
      <p:pic>
        <p:nvPicPr>
          <p:cNvPr id="6" name="Content Placeholder 5" descr="Hiram Revels.png"/>
          <p:cNvPicPr>
            <a:picLocks noGrp="1" noChangeAspect="1"/>
          </p:cNvPicPr>
          <p:nvPr>
            <p:ph sz="half" idx="1"/>
          </p:nvPr>
        </p:nvPicPr>
        <p:blipFill>
          <a:blip r:embed="rId2" cstate="print"/>
          <a:stretch>
            <a:fillRect/>
          </a:stretch>
        </p:blipFill>
        <p:spPr>
          <a:xfrm>
            <a:off x="304800" y="1600200"/>
            <a:ext cx="3994931" cy="4669076"/>
          </a:xfrm>
        </p:spPr>
      </p:pic>
      <p:sp>
        <p:nvSpPr>
          <p:cNvPr id="5" name="Content Placeholder 4"/>
          <p:cNvSpPr>
            <a:spLocks noGrp="1"/>
          </p:cNvSpPr>
          <p:nvPr>
            <p:ph sz="half" idx="2"/>
          </p:nvPr>
        </p:nvSpPr>
        <p:spPr>
          <a:xfrm>
            <a:off x="4495800" y="1752600"/>
            <a:ext cx="4038600" cy="4525963"/>
          </a:xfrm>
        </p:spPr>
        <p:txBody>
          <a:bodyPr/>
          <a:lstStyle/>
          <a:p>
            <a:r>
              <a:rPr lang="en-US" dirty="0" smtClean="0"/>
              <a:t>Born a free black </a:t>
            </a:r>
          </a:p>
          <a:p>
            <a:r>
              <a:rPr lang="en-US" dirty="0" smtClean="0"/>
              <a:t>Preacher and later college president</a:t>
            </a:r>
          </a:p>
          <a:p>
            <a:r>
              <a:rPr lang="en-US" dirty="0" smtClean="0"/>
              <a:t>First black ever elected to Congress (from MS)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Blanche K. Bruce</a:t>
            </a:r>
            <a:endParaRPr lang="en-US" dirty="0"/>
          </a:p>
        </p:txBody>
      </p:sp>
      <p:sp>
        <p:nvSpPr>
          <p:cNvPr id="3" name="Content Placeholder 2"/>
          <p:cNvSpPr>
            <a:spLocks noGrp="1"/>
          </p:cNvSpPr>
          <p:nvPr>
            <p:ph sz="half" idx="1"/>
          </p:nvPr>
        </p:nvSpPr>
        <p:spPr/>
        <p:txBody>
          <a:bodyPr/>
          <a:lstStyle/>
          <a:p>
            <a:r>
              <a:rPr lang="en-US" dirty="0" smtClean="0"/>
              <a:t>Born in slavery to a house slaves and her master</a:t>
            </a:r>
          </a:p>
          <a:p>
            <a:r>
              <a:rPr lang="en-US" dirty="0" smtClean="0"/>
              <a:t>He was taught to read with the master’s son</a:t>
            </a:r>
          </a:p>
          <a:p>
            <a:r>
              <a:rPr lang="en-US" dirty="0" smtClean="0"/>
              <a:t>Senator from Mississippi</a:t>
            </a:r>
          </a:p>
          <a:p>
            <a:r>
              <a:rPr lang="en-US" dirty="0" smtClean="0"/>
              <a:t>He was the first black to serve a full term</a:t>
            </a:r>
          </a:p>
          <a:p>
            <a:endParaRPr lang="en-US" dirty="0"/>
          </a:p>
        </p:txBody>
      </p:sp>
      <p:pic>
        <p:nvPicPr>
          <p:cNvPr id="5" name="Content Placeholder 4" descr="Blanch K Bruce.jpg"/>
          <p:cNvPicPr>
            <a:picLocks noGrp="1" noChangeAspect="1"/>
          </p:cNvPicPr>
          <p:nvPr>
            <p:ph sz="half" idx="2"/>
          </p:nvPr>
        </p:nvPicPr>
        <p:blipFill>
          <a:blip r:embed="rId2" cstate="print"/>
          <a:stretch>
            <a:fillRect/>
          </a:stretch>
        </p:blipFill>
        <p:spPr>
          <a:xfrm>
            <a:off x="5334000" y="1752600"/>
            <a:ext cx="3810000" cy="466725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0"/>
            <a:ext cx="8229600" cy="1143000"/>
          </a:xfrm>
        </p:spPr>
        <p:txBody>
          <a:bodyPr>
            <a:normAutofit fontScale="90000"/>
          </a:bodyPr>
          <a:lstStyle/>
          <a:p>
            <a:r>
              <a:rPr lang="en-US" dirty="0" smtClean="0"/>
              <a:t>Now that blacks had equal rights, why didn’t they use them?</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4343400" y="0"/>
            <a:ext cx="4800600" cy="1938992"/>
          </a:xfrm>
          <a:prstGeom prst="rect">
            <a:avLst/>
          </a:prstGeom>
          <a:noFill/>
          <a:ln w="9525">
            <a:noFill/>
            <a:miter lim="800000"/>
            <a:headEnd/>
            <a:tailEnd/>
          </a:ln>
          <a:effectLst/>
        </p:spPr>
        <p:txBody>
          <a:bodyPr wrap="square">
            <a:spAutoFit/>
          </a:bodyPr>
          <a:lstStyle/>
          <a:p>
            <a:pPr>
              <a:spcBef>
                <a:spcPct val="50000"/>
              </a:spcBef>
            </a:pPr>
            <a:r>
              <a:rPr lang="en-US" sz="2400" b="1" i="1" dirty="0"/>
              <a:t>Jim Crow Laws</a:t>
            </a:r>
            <a:r>
              <a:rPr lang="en-US" sz="2400" dirty="0"/>
              <a:t> - laws passed by southerners to segregate public places, such as schools, restaurants, theaters, trains, hospitals, water fountains, and cemeteries.</a:t>
            </a:r>
          </a:p>
        </p:txBody>
      </p:sp>
      <p:pic>
        <p:nvPicPr>
          <p:cNvPr id="4100" name="Picture 4" descr="a_3a16219u">
            <a:hlinkClick r:id="rId2" action="ppaction://hlinkfile"/>
          </p:cNvPr>
          <p:cNvPicPr>
            <a:picLocks noChangeAspect="1" noChangeArrowheads="1"/>
          </p:cNvPicPr>
          <p:nvPr/>
        </p:nvPicPr>
        <p:blipFill>
          <a:blip r:embed="rId3" cstate="print"/>
          <a:srcRect t="2898"/>
          <a:stretch>
            <a:fillRect/>
          </a:stretch>
        </p:blipFill>
        <p:spPr bwMode="auto">
          <a:xfrm>
            <a:off x="0" y="0"/>
            <a:ext cx="4168775" cy="6172200"/>
          </a:xfrm>
          <a:prstGeom prst="rect">
            <a:avLst/>
          </a:prstGeom>
          <a:noFill/>
        </p:spPr>
      </p:pic>
      <p:sp>
        <p:nvSpPr>
          <p:cNvPr id="4101" name="Text Box 5"/>
          <p:cNvSpPr txBox="1">
            <a:spLocks noChangeArrowheads="1"/>
          </p:cNvSpPr>
          <p:nvPr/>
        </p:nvSpPr>
        <p:spPr bwMode="auto">
          <a:xfrm>
            <a:off x="4191000" y="2362200"/>
            <a:ext cx="4953000" cy="2282825"/>
          </a:xfrm>
          <a:prstGeom prst="rect">
            <a:avLst/>
          </a:prstGeom>
          <a:noFill/>
          <a:ln w="9525">
            <a:noFill/>
            <a:miter lim="800000"/>
            <a:headEnd/>
            <a:tailEnd/>
          </a:ln>
          <a:effectLst/>
        </p:spPr>
        <p:txBody>
          <a:bodyPr>
            <a:spAutoFit/>
          </a:bodyPr>
          <a:lstStyle/>
          <a:p>
            <a:pPr>
              <a:spcBef>
                <a:spcPct val="50000"/>
              </a:spcBef>
            </a:pPr>
            <a:r>
              <a:rPr lang="en-US" sz="2400" i="1" dirty="0">
                <a:latin typeface="Times New Roman" pitchFamily="18" charset="0"/>
              </a:rPr>
              <a:t>The "Jim Crow" figure was a fixture of the minstrel shows that toured the South; a white man made up as a black man sang and mimicked stereotypical behavior in the name of comedy. </a:t>
            </a:r>
          </a:p>
        </p:txBody>
      </p:sp>
      <p:sp>
        <p:nvSpPr>
          <p:cNvPr id="4102" name="Text Box 6"/>
          <p:cNvSpPr txBox="1">
            <a:spLocks noChangeArrowheads="1"/>
          </p:cNvSpPr>
          <p:nvPr/>
        </p:nvSpPr>
        <p:spPr bwMode="auto">
          <a:xfrm>
            <a:off x="4114800" y="4724400"/>
            <a:ext cx="5029200" cy="457200"/>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hlinkClick r:id="rId4"/>
              </a:rPr>
              <a:t>Jump Jim Crow</a:t>
            </a:r>
            <a:r>
              <a:rPr lang="en-US" sz="2400" b="1">
                <a:latin typeface="Times New Roman" pitchFamily="18" charset="0"/>
              </a:rPr>
              <a:t>, </a:t>
            </a:r>
            <a:r>
              <a:rPr lang="en-US" sz="2400">
                <a:latin typeface="Times New Roman" pitchFamily="18" charset="0"/>
              </a:rPr>
              <a:t>Bob Ekstrand, 2:05</a:t>
            </a:r>
          </a:p>
        </p:txBody>
      </p:sp>
      <p:sp>
        <p:nvSpPr>
          <p:cNvPr id="4103" name="Rectangle 7"/>
          <p:cNvSpPr>
            <a:spLocks noChangeArrowheads="1"/>
          </p:cNvSpPr>
          <p:nvPr/>
        </p:nvSpPr>
        <p:spPr bwMode="auto">
          <a:xfrm>
            <a:off x="4038600" y="5638800"/>
            <a:ext cx="5105400" cy="822325"/>
          </a:xfrm>
          <a:prstGeom prst="rect">
            <a:avLst/>
          </a:prstGeom>
          <a:noFill/>
          <a:ln w="9525">
            <a:noFill/>
            <a:miter lim="800000"/>
            <a:headEnd/>
            <a:tailEnd/>
          </a:ln>
          <a:effectLst/>
        </p:spPr>
        <p:txBody>
          <a:bodyPr anchor="ctr">
            <a:spAutoFit/>
          </a:bodyPr>
          <a:lstStyle/>
          <a:p>
            <a:pPr algn="ctr"/>
            <a:r>
              <a:rPr lang="en-US" sz="2400" b="1">
                <a:latin typeface="Times New Roman" pitchFamily="18" charset="0"/>
                <a:hlinkClick r:id="rId5"/>
              </a:rPr>
              <a:t>Get Off the Sidewalk</a:t>
            </a:r>
            <a:r>
              <a:rPr lang="en-US" sz="2400">
                <a:latin typeface="Times New Roman" pitchFamily="18" charset="0"/>
              </a:rPr>
              <a:t> Charles Gratton, 2:17</a:t>
            </a:r>
            <a:r>
              <a:rPr lang="en-US" sz="24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barn(inHorizontal)">
                                      <p:cBhvr>
                                        <p:cTn id="12" dur="5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downLeft)">
                                      <p:cBhvr>
                                        <p:cTn id="17" dur="500"/>
                                        <p:tgtEl>
                                          <p:spTgt spid="410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blinds(horizontal)">
                                      <p:cBhvr>
                                        <p:cTn id="22" dur="500"/>
                                        <p:tgtEl>
                                          <p:spTgt spid="410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103"/>
                                        </p:tgtEl>
                                        <p:attrNameLst>
                                          <p:attrName>style.visibility</p:attrName>
                                        </p:attrNameLst>
                                      </p:cBhvr>
                                      <p:to>
                                        <p:strVal val="visible"/>
                                      </p:to>
                                    </p:set>
                                    <p:animEffect transition="in" filter="blinds(horizontal)">
                                      <p:cBhvr>
                                        <p:cTn id="27"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101" grpId="0"/>
      <p:bldP spid="4102" grpId="0"/>
      <p:bldP spid="410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Oval 7"/>
          <p:cNvSpPr>
            <a:spLocks noChangeArrowheads="1"/>
          </p:cNvSpPr>
          <p:nvPr/>
        </p:nvSpPr>
        <p:spPr bwMode="auto">
          <a:xfrm>
            <a:off x="2590800" y="0"/>
            <a:ext cx="3810000" cy="2286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7176" name="Rectangle 8"/>
          <p:cNvSpPr>
            <a:spLocks noChangeArrowheads="1"/>
          </p:cNvSpPr>
          <p:nvPr/>
        </p:nvSpPr>
        <p:spPr bwMode="auto">
          <a:xfrm>
            <a:off x="2895600" y="304800"/>
            <a:ext cx="3276600" cy="519113"/>
          </a:xfrm>
          <a:prstGeom prst="rect">
            <a:avLst/>
          </a:prstGeom>
          <a:noFill/>
          <a:ln w="9525">
            <a:noFill/>
            <a:miter lim="800000"/>
            <a:headEnd/>
            <a:tailEnd/>
          </a:ln>
          <a:effectLst/>
        </p:spPr>
        <p:txBody>
          <a:bodyPr>
            <a:spAutoFit/>
          </a:bodyPr>
          <a:lstStyle/>
          <a:p>
            <a:pPr algn="ctr"/>
            <a:r>
              <a:rPr lang="en-US" sz="2800" b="1" dirty="0">
                <a:latin typeface="Times New Roman" pitchFamily="18" charset="0"/>
              </a:rPr>
              <a:t>Black Codes -</a:t>
            </a:r>
          </a:p>
        </p:txBody>
      </p:sp>
      <p:sp>
        <p:nvSpPr>
          <p:cNvPr id="7177" name="Text Box 9"/>
          <p:cNvSpPr txBox="1">
            <a:spLocks noChangeArrowheads="1"/>
          </p:cNvSpPr>
          <p:nvPr/>
        </p:nvSpPr>
        <p:spPr bwMode="auto">
          <a:xfrm>
            <a:off x="2667000" y="762000"/>
            <a:ext cx="3581400" cy="822325"/>
          </a:xfrm>
          <a:prstGeom prst="rect">
            <a:avLst/>
          </a:prstGeom>
          <a:noFill/>
          <a:ln w="9525">
            <a:noFill/>
            <a:miter lim="800000"/>
            <a:headEnd/>
            <a:tailEnd/>
          </a:ln>
          <a:effectLst/>
        </p:spPr>
        <p:txBody>
          <a:bodyPr>
            <a:spAutoFit/>
          </a:bodyPr>
          <a:lstStyle/>
          <a:p>
            <a:r>
              <a:rPr lang="en-US" sz="2400" dirty="0">
                <a:latin typeface="Times New Roman" pitchFamily="18" charset="0"/>
              </a:rPr>
              <a:t> laws that severely limited the rights of freedmen.</a:t>
            </a:r>
          </a:p>
        </p:txBody>
      </p:sp>
      <p:sp>
        <p:nvSpPr>
          <p:cNvPr id="7179" name="Line 11"/>
          <p:cNvSpPr>
            <a:spLocks noChangeShapeType="1"/>
          </p:cNvSpPr>
          <p:nvPr/>
        </p:nvSpPr>
        <p:spPr bwMode="auto">
          <a:xfrm>
            <a:off x="4495800" y="2286000"/>
            <a:ext cx="0" cy="685800"/>
          </a:xfrm>
          <a:prstGeom prst="line">
            <a:avLst/>
          </a:prstGeom>
          <a:noFill/>
          <a:ln w="38100">
            <a:solidFill>
              <a:schemeClr val="tx1"/>
            </a:solidFill>
            <a:round/>
            <a:headEnd/>
            <a:tailEnd type="triangle" w="med" len="med"/>
          </a:ln>
          <a:effectLst/>
        </p:spPr>
        <p:txBody>
          <a:bodyPr/>
          <a:lstStyle/>
          <a:p>
            <a:endParaRPr lang="en-US"/>
          </a:p>
        </p:txBody>
      </p:sp>
      <p:sp>
        <p:nvSpPr>
          <p:cNvPr id="7180" name="Oval 12"/>
          <p:cNvSpPr>
            <a:spLocks noChangeArrowheads="1"/>
          </p:cNvSpPr>
          <p:nvPr/>
        </p:nvSpPr>
        <p:spPr bwMode="auto">
          <a:xfrm>
            <a:off x="3048000" y="2971800"/>
            <a:ext cx="2971800" cy="1752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7181" name="Rectangle 13"/>
          <p:cNvSpPr>
            <a:spLocks noChangeArrowheads="1"/>
          </p:cNvSpPr>
          <p:nvPr/>
        </p:nvSpPr>
        <p:spPr bwMode="auto">
          <a:xfrm>
            <a:off x="3352800" y="3200400"/>
            <a:ext cx="2438400" cy="1187450"/>
          </a:xfrm>
          <a:prstGeom prst="rect">
            <a:avLst/>
          </a:prstGeom>
          <a:noFill/>
          <a:ln w="9525">
            <a:noFill/>
            <a:miter lim="800000"/>
            <a:headEnd/>
            <a:tailEnd/>
          </a:ln>
          <a:effectLst/>
        </p:spPr>
        <p:txBody>
          <a:bodyPr>
            <a:spAutoFit/>
          </a:bodyPr>
          <a:lstStyle/>
          <a:p>
            <a:r>
              <a:rPr lang="en-US" sz="2400">
                <a:latin typeface="Times New Roman" pitchFamily="18" charset="0"/>
              </a:rPr>
              <a:t>African-Americans were forbidden from…</a:t>
            </a:r>
          </a:p>
        </p:txBody>
      </p:sp>
      <p:sp>
        <p:nvSpPr>
          <p:cNvPr id="7182" name="Oval 14"/>
          <p:cNvSpPr>
            <a:spLocks noChangeArrowheads="1"/>
          </p:cNvSpPr>
          <p:nvPr/>
        </p:nvSpPr>
        <p:spPr bwMode="auto">
          <a:xfrm>
            <a:off x="304800" y="1981200"/>
            <a:ext cx="2133600" cy="1905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7183" name="Oval 15"/>
          <p:cNvSpPr>
            <a:spLocks noChangeArrowheads="1"/>
          </p:cNvSpPr>
          <p:nvPr/>
        </p:nvSpPr>
        <p:spPr bwMode="auto">
          <a:xfrm>
            <a:off x="381000" y="4953000"/>
            <a:ext cx="2362200" cy="1905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7184" name="Oval 16"/>
          <p:cNvSpPr>
            <a:spLocks noChangeArrowheads="1"/>
          </p:cNvSpPr>
          <p:nvPr/>
        </p:nvSpPr>
        <p:spPr bwMode="auto">
          <a:xfrm>
            <a:off x="5105400" y="5257800"/>
            <a:ext cx="4038600" cy="1295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7185" name="Oval 17"/>
          <p:cNvSpPr>
            <a:spLocks noChangeArrowheads="1"/>
          </p:cNvSpPr>
          <p:nvPr/>
        </p:nvSpPr>
        <p:spPr bwMode="auto">
          <a:xfrm>
            <a:off x="6172200" y="1676400"/>
            <a:ext cx="2971800" cy="16002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7186" name="Rectangle 18"/>
          <p:cNvSpPr>
            <a:spLocks noChangeArrowheads="1"/>
          </p:cNvSpPr>
          <p:nvPr/>
        </p:nvSpPr>
        <p:spPr bwMode="auto">
          <a:xfrm>
            <a:off x="609600" y="2667000"/>
            <a:ext cx="1343025" cy="457200"/>
          </a:xfrm>
          <a:prstGeom prst="rect">
            <a:avLst/>
          </a:prstGeom>
          <a:noFill/>
          <a:ln w="9525">
            <a:noFill/>
            <a:miter lim="800000"/>
            <a:headEnd/>
            <a:tailEnd/>
          </a:ln>
          <a:effectLst/>
        </p:spPr>
        <p:txBody>
          <a:bodyPr wrap="none">
            <a:spAutoFit/>
          </a:bodyPr>
          <a:lstStyle/>
          <a:p>
            <a:r>
              <a:rPr lang="en-US" sz="2400">
                <a:latin typeface="Times New Roman" pitchFamily="18" charset="0"/>
              </a:rPr>
              <a:t>…voting.</a:t>
            </a:r>
          </a:p>
        </p:txBody>
      </p:sp>
      <p:sp>
        <p:nvSpPr>
          <p:cNvPr id="7187" name="Text Box 19"/>
          <p:cNvSpPr txBox="1">
            <a:spLocks noChangeArrowheads="1"/>
          </p:cNvSpPr>
          <p:nvPr/>
        </p:nvSpPr>
        <p:spPr bwMode="auto">
          <a:xfrm>
            <a:off x="457200" y="5638800"/>
            <a:ext cx="2209800" cy="457200"/>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rPr>
              <a:t>…owning guns.</a:t>
            </a:r>
          </a:p>
        </p:txBody>
      </p:sp>
      <p:sp>
        <p:nvSpPr>
          <p:cNvPr id="7188" name="Text Box 20"/>
          <p:cNvSpPr txBox="1">
            <a:spLocks noChangeArrowheads="1"/>
          </p:cNvSpPr>
          <p:nvPr/>
        </p:nvSpPr>
        <p:spPr bwMode="auto">
          <a:xfrm>
            <a:off x="6324600" y="2286000"/>
            <a:ext cx="2819400" cy="457200"/>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rPr>
              <a:t>…serving on juries.</a:t>
            </a:r>
          </a:p>
        </p:txBody>
      </p:sp>
      <p:sp>
        <p:nvSpPr>
          <p:cNvPr id="7189" name="Text Box 21"/>
          <p:cNvSpPr txBox="1">
            <a:spLocks noChangeArrowheads="1"/>
          </p:cNvSpPr>
          <p:nvPr/>
        </p:nvSpPr>
        <p:spPr bwMode="auto">
          <a:xfrm>
            <a:off x="5257800" y="5562600"/>
            <a:ext cx="3886200" cy="457200"/>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rPr>
              <a:t>…running for political office.</a:t>
            </a:r>
          </a:p>
        </p:txBody>
      </p:sp>
      <p:sp>
        <p:nvSpPr>
          <p:cNvPr id="7190" name="Line 22"/>
          <p:cNvSpPr>
            <a:spLocks noChangeShapeType="1"/>
          </p:cNvSpPr>
          <p:nvPr/>
        </p:nvSpPr>
        <p:spPr bwMode="auto">
          <a:xfrm flipH="1" flipV="1">
            <a:off x="2362200" y="3352800"/>
            <a:ext cx="685800" cy="381000"/>
          </a:xfrm>
          <a:prstGeom prst="line">
            <a:avLst/>
          </a:prstGeom>
          <a:noFill/>
          <a:ln w="38100">
            <a:solidFill>
              <a:schemeClr val="tx1"/>
            </a:solidFill>
            <a:round/>
            <a:headEnd/>
            <a:tailEnd type="triangle" w="med" len="med"/>
          </a:ln>
          <a:effectLst/>
        </p:spPr>
        <p:txBody>
          <a:bodyPr/>
          <a:lstStyle/>
          <a:p>
            <a:endParaRPr lang="en-US"/>
          </a:p>
        </p:txBody>
      </p:sp>
      <p:sp>
        <p:nvSpPr>
          <p:cNvPr id="7191" name="Line 23"/>
          <p:cNvSpPr>
            <a:spLocks noChangeShapeType="1"/>
          </p:cNvSpPr>
          <p:nvPr/>
        </p:nvSpPr>
        <p:spPr bwMode="auto">
          <a:xfrm flipH="1">
            <a:off x="2438400" y="4419600"/>
            <a:ext cx="990600" cy="762000"/>
          </a:xfrm>
          <a:prstGeom prst="line">
            <a:avLst/>
          </a:prstGeom>
          <a:noFill/>
          <a:ln w="38100">
            <a:solidFill>
              <a:schemeClr val="tx1"/>
            </a:solidFill>
            <a:round/>
            <a:headEnd/>
            <a:tailEnd type="triangle" w="med" len="med"/>
          </a:ln>
          <a:effectLst/>
        </p:spPr>
        <p:txBody>
          <a:bodyPr/>
          <a:lstStyle/>
          <a:p>
            <a:endParaRPr lang="en-US"/>
          </a:p>
        </p:txBody>
      </p:sp>
      <p:sp>
        <p:nvSpPr>
          <p:cNvPr id="7192" name="Line 24"/>
          <p:cNvSpPr>
            <a:spLocks noChangeShapeType="1"/>
          </p:cNvSpPr>
          <p:nvPr/>
        </p:nvSpPr>
        <p:spPr bwMode="auto">
          <a:xfrm>
            <a:off x="5867400" y="4267200"/>
            <a:ext cx="1295400" cy="990600"/>
          </a:xfrm>
          <a:prstGeom prst="line">
            <a:avLst/>
          </a:prstGeom>
          <a:noFill/>
          <a:ln w="38100">
            <a:solidFill>
              <a:schemeClr val="tx1"/>
            </a:solidFill>
            <a:round/>
            <a:headEnd/>
            <a:tailEnd type="triangle" w="med" len="med"/>
          </a:ln>
          <a:effectLst/>
        </p:spPr>
        <p:txBody>
          <a:bodyPr/>
          <a:lstStyle/>
          <a:p>
            <a:endParaRPr lang="en-US"/>
          </a:p>
        </p:txBody>
      </p:sp>
      <p:sp>
        <p:nvSpPr>
          <p:cNvPr id="7193" name="Line 25"/>
          <p:cNvSpPr>
            <a:spLocks noChangeShapeType="1"/>
          </p:cNvSpPr>
          <p:nvPr/>
        </p:nvSpPr>
        <p:spPr bwMode="auto">
          <a:xfrm flipV="1">
            <a:off x="6019800" y="3276600"/>
            <a:ext cx="1219200" cy="457200"/>
          </a:xfrm>
          <a:prstGeom prst="line">
            <a:avLst/>
          </a:prstGeom>
          <a:noFill/>
          <a:ln w="38100">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box(in)">
                                      <p:cBhvr>
                                        <p:cTn id="7" dur="500"/>
                                        <p:tgtEl>
                                          <p:spTgt spid="717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77"/>
                                        </p:tgtEl>
                                        <p:attrNameLst>
                                          <p:attrName>style.visibility</p:attrName>
                                        </p:attrNameLst>
                                      </p:cBhvr>
                                      <p:to>
                                        <p:strVal val="visible"/>
                                      </p:to>
                                    </p:set>
                                    <p:animEffect transition="in" filter="box(in)">
                                      <p:cBhvr>
                                        <p:cTn id="12" dur="500"/>
                                        <p:tgtEl>
                                          <p:spTgt spid="717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181"/>
                                        </p:tgtEl>
                                        <p:attrNameLst>
                                          <p:attrName>style.visibility</p:attrName>
                                        </p:attrNameLst>
                                      </p:cBhvr>
                                      <p:to>
                                        <p:strVal val="visible"/>
                                      </p:to>
                                    </p:set>
                                    <p:animEffect transition="in" filter="box(in)">
                                      <p:cBhvr>
                                        <p:cTn id="17" dur="500"/>
                                        <p:tgtEl>
                                          <p:spTgt spid="718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186"/>
                                        </p:tgtEl>
                                        <p:attrNameLst>
                                          <p:attrName>style.visibility</p:attrName>
                                        </p:attrNameLst>
                                      </p:cBhvr>
                                      <p:to>
                                        <p:strVal val="visible"/>
                                      </p:to>
                                    </p:set>
                                    <p:animEffect transition="in" filter="box(in)">
                                      <p:cBhvr>
                                        <p:cTn id="22" dur="500"/>
                                        <p:tgtEl>
                                          <p:spTgt spid="718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187"/>
                                        </p:tgtEl>
                                        <p:attrNameLst>
                                          <p:attrName>style.visibility</p:attrName>
                                        </p:attrNameLst>
                                      </p:cBhvr>
                                      <p:to>
                                        <p:strVal val="visible"/>
                                      </p:to>
                                    </p:set>
                                    <p:animEffect transition="in" filter="box(in)">
                                      <p:cBhvr>
                                        <p:cTn id="27" dur="500"/>
                                        <p:tgtEl>
                                          <p:spTgt spid="718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188"/>
                                        </p:tgtEl>
                                        <p:attrNameLst>
                                          <p:attrName>style.visibility</p:attrName>
                                        </p:attrNameLst>
                                      </p:cBhvr>
                                      <p:to>
                                        <p:strVal val="visible"/>
                                      </p:to>
                                    </p:set>
                                    <p:animEffect transition="in" filter="box(in)">
                                      <p:cBhvr>
                                        <p:cTn id="32" dur="500"/>
                                        <p:tgtEl>
                                          <p:spTgt spid="718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7189"/>
                                        </p:tgtEl>
                                        <p:attrNameLst>
                                          <p:attrName>style.visibility</p:attrName>
                                        </p:attrNameLst>
                                      </p:cBhvr>
                                      <p:to>
                                        <p:strVal val="visible"/>
                                      </p:to>
                                    </p:set>
                                    <p:animEffect transition="in" filter="box(in)">
                                      <p:cBhvr>
                                        <p:cTn id="37" dur="500"/>
                                        <p:tgtEl>
                                          <p:spTgt spid="7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P spid="7177" grpId="0"/>
      <p:bldP spid="7181" grpId="0"/>
      <p:bldP spid="7186" grpId="0"/>
      <p:bldP spid="7187" grpId="0"/>
      <p:bldP spid="7188" grpId="0"/>
      <p:bldP spid="71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TotalTime>
  <Words>1276</Words>
  <Application>Microsoft Office PowerPoint</Application>
  <PresentationFormat>On-screen Show (4:3)</PresentationFormat>
  <Paragraphs>92</Paragraphs>
  <Slides>33</Slides>
  <Notes>5</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End of Slavery &amp; Jim Crow</vt:lpstr>
      <vt:lpstr>How did slavery end?</vt:lpstr>
      <vt:lpstr>Reconstruction</vt:lpstr>
      <vt:lpstr>1865 – Reconstruction Begins</vt:lpstr>
      <vt:lpstr>Hiram Revels</vt:lpstr>
      <vt:lpstr>Blanche K. Bruce</vt:lpstr>
      <vt:lpstr>Now that blacks had equal rights, why didn’t they use them?</vt:lpstr>
      <vt:lpstr>Slide 8</vt:lpstr>
      <vt:lpstr>Slide 9</vt:lpstr>
      <vt:lpstr>Poll tax</vt:lpstr>
      <vt:lpstr>Literacy Test</vt:lpstr>
      <vt:lpstr>Slide 12</vt:lpstr>
      <vt:lpstr>Slide 13</vt:lpstr>
      <vt:lpstr>Slide 14</vt:lpstr>
      <vt:lpstr>Slide 15</vt:lpstr>
      <vt:lpstr>Slide 16</vt:lpstr>
      <vt:lpstr>Slide 17</vt:lpstr>
      <vt:lpstr>Jim Crow Laws</vt:lpstr>
      <vt:lpstr>Jim Crow Laws</vt:lpstr>
      <vt:lpstr>Slide 20</vt:lpstr>
      <vt:lpstr>Slide 21</vt:lpstr>
      <vt:lpstr>Slide 22</vt:lpstr>
      <vt:lpstr>Slide 23</vt:lpstr>
      <vt:lpstr>Slide 24</vt:lpstr>
      <vt:lpstr>Slide 25</vt:lpstr>
      <vt:lpstr>Slide 26</vt:lpstr>
      <vt:lpstr>Slide 27</vt:lpstr>
      <vt:lpstr>Slide 28</vt:lpstr>
      <vt:lpstr>Plessy vs. Fegurson</vt:lpstr>
      <vt:lpstr>Slide 30</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 of Slavery &amp; Jim Crow</dc:title>
  <dc:creator>Kimberly</dc:creator>
  <cp:lastModifiedBy>Kimberly</cp:lastModifiedBy>
  <cp:revision>19</cp:revision>
  <dcterms:created xsi:type="dcterms:W3CDTF">2010-05-03T00:20:49Z</dcterms:created>
  <dcterms:modified xsi:type="dcterms:W3CDTF">2010-05-03T04:35:11Z</dcterms:modified>
</cp:coreProperties>
</file>